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325" r:id="rId3"/>
    <p:sldId id="257" r:id="rId4"/>
    <p:sldId id="258" r:id="rId5"/>
    <p:sldId id="259" r:id="rId6"/>
    <p:sldId id="265" r:id="rId7"/>
    <p:sldId id="286" r:id="rId8"/>
    <p:sldId id="287" r:id="rId9"/>
    <p:sldId id="288" r:id="rId10"/>
    <p:sldId id="289" r:id="rId11"/>
    <p:sldId id="266" r:id="rId12"/>
    <p:sldId id="269" r:id="rId13"/>
    <p:sldId id="270" r:id="rId14"/>
    <p:sldId id="291" r:id="rId15"/>
    <p:sldId id="274" r:id="rId16"/>
    <p:sldId id="275" r:id="rId17"/>
    <p:sldId id="290" r:id="rId18"/>
    <p:sldId id="278" r:id="rId19"/>
    <p:sldId id="279" r:id="rId20"/>
    <p:sldId id="293" r:id="rId21"/>
    <p:sldId id="313" r:id="rId22"/>
    <p:sldId id="295" r:id="rId23"/>
    <p:sldId id="315" r:id="rId24"/>
    <p:sldId id="296" r:id="rId25"/>
    <p:sldId id="297" r:id="rId26"/>
    <p:sldId id="298" r:id="rId27"/>
    <p:sldId id="299" r:id="rId28"/>
    <p:sldId id="316" r:id="rId29"/>
    <p:sldId id="317" r:id="rId30"/>
    <p:sldId id="319" r:id="rId31"/>
    <p:sldId id="318" r:id="rId32"/>
    <p:sldId id="320" r:id="rId33"/>
    <p:sldId id="321" r:id="rId34"/>
    <p:sldId id="322" r:id="rId35"/>
    <p:sldId id="323" r:id="rId36"/>
    <p:sldId id="324" r:id="rId37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CC"/>
    <a:srgbClr val="69F1EE"/>
    <a:srgbClr val="FF66FF"/>
    <a:srgbClr val="FFFF99"/>
    <a:srgbClr val="89EBE6"/>
    <a:srgbClr val="EF91E2"/>
    <a:srgbClr val="00CCFF"/>
    <a:srgbClr val="99FF99"/>
    <a:srgbClr val="00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40175" y="0"/>
            <a:ext cx="30130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E77D54-B4D9-491C-80A7-C3E5D4C23905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4421188"/>
            <a:ext cx="5564188" cy="4189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130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40175" y="8842375"/>
            <a:ext cx="30130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A3C8F-1E19-4C27-8296-82C9537B551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A3C8F-1E19-4C27-8296-82C9537B551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>
            <a:alpha val="1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5714999"/>
          </a:xfrm>
          <a:gradFill flip="none" rotWithShape="1">
            <a:gsLst>
              <a:gs pos="0">
                <a:srgbClr val="69F1EE">
                  <a:shade val="30000"/>
                  <a:satMod val="115000"/>
                </a:srgbClr>
              </a:gs>
              <a:gs pos="50000">
                <a:srgbClr val="69F1EE">
                  <a:shade val="67500"/>
                  <a:satMod val="115000"/>
                </a:srgbClr>
              </a:gs>
              <a:gs pos="100000">
                <a:srgbClr val="69F1EE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76200">
            <a:solidFill>
              <a:srgbClr val="0000FF"/>
            </a:solidFill>
          </a:ln>
        </p:spPr>
        <p:txBody>
          <a:bodyPr>
            <a:normAutofit/>
          </a:bodyPr>
          <a:lstStyle/>
          <a:p>
            <a:r>
              <a:rPr lang="en-US" sz="2800" b="1" dirty="0" err="1" smtClean="0">
                <a:latin typeface="TAU-Paalai" pitchFamily="34" charset="0"/>
                <a:cs typeface="TAU-Paalai" pitchFamily="34" charset="0"/>
              </a:rPr>
              <a:t>மொழிப்பாடம்</a:t>
            </a:r>
            <a:r>
              <a:rPr lang="en-US" sz="2800" b="1" dirty="0" smtClean="0">
                <a:latin typeface="TAU-Paalai" pitchFamily="34" charset="0"/>
                <a:cs typeface="TAU-Paalai" pitchFamily="34" charset="0"/>
              </a:rPr>
              <a:t> கற்பித்தல் </a:t>
            </a:r>
            <a:r>
              <a:rPr lang="en-US" sz="2800" b="1" dirty="0" err="1" smtClean="0">
                <a:latin typeface="TAU-Paalai" pitchFamily="34" charset="0"/>
                <a:cs typeface="TAU-Paalai" pitchFamily="34" charset="0"/>
              </a:rPr>
              <a:t>முறைகள்</a:t>
            </a:r>
            <a:r>
              <a:rPr lang="en-US" sz="28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800" b="1" dirty="0" err="1" smtClean="0">
                <a:latin typeface="TAU-Paalai" pitchFamily="34" charset="0"/>
                <a:cs typeface="TAU-Paalai" pitchFamily="34" charset="0"/>
              </a:rPr>
              <a:t>அணுகுமுறைகள்</a:t>
            </a:r>
            <a:r>
              <a:rPr lang="en-US" sz="28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800" b="1" dirty="0" err="1" smtClean="0">
                <a:latin typeface="TAU-Paalai" pitchFamily="34" charset="0"/>
                <a:cs typeface="TAU-Paalai" pitchFamily="34" charset="0"/>
              </a:rPr>
              <a:t>உத்திகள்</a:t>
            </a:r>
            <a:r>
              <a:rPr lang="en-US" sz="28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2800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sz="28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2800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sz="28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2800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sz="28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2800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sz="28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2800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sz="28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2800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sz="28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2800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sz="2700" b="1" dirty="0" smtClean="0">
                <a:latin typeface="TAU-Paalai" pitchFamily="34" charset="0"/>
                <a:cs typeface="TAU-Paalai" pitchFamily="34" charset="0"/>
              </a:rPr>
              <a:t>2, 3ஆம் </a:t>
            </a:r>
            <a:r>
              <a:rPr lang="en-US" sz="2700" b="1" dirty="0" err="1" smtClean="0">
                <a:latin typeface="TAU-Paalai" pitchFamily="34" charset="0"/>
                <a:cs typeface="TAU-Paalai" pitchFamily="34" charset="0"/>
              </a:rPr>
              <a:t>வகுப்புத்</a:t>
            </a:r>
            <a:r>
              <a:rPr lang="en-US" sz="27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700" b="1" dirty="0" err="1" smtClean="0">
                <a:latin typeface="TAU-Paalai" pitchFamily="34" charset="0"/>
                <a:cs typeface="TAU-Paalai" pitchFamily="34" charset="0"/>
              </a:rPr>
              <a:t>தமிழ்ப்பாடநூல்கள்</a:t>
            </a:r>
            <a:r>
              <a:rPr lang="en-US" sz="27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2700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sz="2700" b="1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700" b="1" dirty="0" err="1" smtClean="0">
                <a:latin typeface="TAU-Paalai" pitchFamily="34" charset="0"/>
                <a:cs typeface="TAU-Paalai" pitchFamily="34" charset="0"/>
              </a:rPr>
              <a:t>இரண்டாம்</a:t>
            </a:r>
            <a:r>
              <a:rPr lang="en-US" sz="27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700" b="1" dirty="0" err="1" smtClean="0">
                <a:latin typeface="TAU-Paalai" pitchFamily="34" charset="0"/>
                <a:cs typeface="TAU-Paalai" pitchFamily="34" charset="0"/>
              </a:rPr>
              <a:t>பருவம்</a:t>
            </a:r>
            <a:r>
              <a:rPr lang="en-US" sz="2700" b="1" dirty="0" smtClean="0">
                <a:latin typeface="TAU-Paalai" pitchFamily="34" charset="0"/>
                <a:cs typeface="TAU-Paalai" pitchFamily="34" charset="0"/>
              </a:rPr>
              <a:t>)</a:t>
            </a:r>
            <a:br>
              <a:rPr lang="en-US" sz="2700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sz="27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2700" b="1" dirty="0" smtClean="0">
                <a:latin typeface="TAU-Paalai" pitchFamily="34" charset="0"/>
                <a:cs typeface="TAU-Paalai" pitchFamily="34" charset="0"/>
              </a:rPr>
            </a:br>
            <a:endParaRPr lang="en-US" sz="27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பாடநூலிலுள்ள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செயல்பாடுகள்</a:t>
            </a:r>
            <a:endParaRPr lang="en-US" sz="2400" b="1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219200"/>
          <a:ext cx="8001000" cy="4957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/>
                <a:gridCol w="4000500"/>
              </a:tblGrid>
              <a:tr h="433958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வந்த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பாதை</a:t>
                      </a:r>
                      <a:endParaRPr lang="en-US" b="1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என்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நினைவில்</a:t>
                      </a:r>
                      <a:endParaRPr lang="en-US" b="1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33958"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பொருத்தமான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தொடருக்குக்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800" b="1" baseline="0" dirty="0" smtClean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√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800" b="1" baseline="0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குறியிடுக</a:t>
                      </a:r>
                      <a:endParaRPr lang="en-US" b="1" dirty="0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எப்படி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உதவலாம்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?</a:t>
                      </a:r>
                      <a:endParaRPr lang="en-US" b="1" dirty="0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86032"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என்ன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செய்கிறார்கள்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?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எழுதுக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.</a:t>
                      </a:r>
                      <a:endParaRPr lang="en-US" b="1" dirty="0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பாடலைக்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கேட்டுப்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புரிந்துகொள்க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.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பாடி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மகிழ்க</a:t>
                      </a:r>
                      <a:endParaRPr lang="en-US" b="1" dirty="0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86032"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latin typeface="TAU-Paalai" pitchFamily="34" charset="0"/>
                          <a:cs typeface="TAU-Paalai" pitchFamily="34" charset="0"/>
                        </a:rPr>
                        <a:t>எந்த</a:t>
                      </a:r>
                      <a:r>
                        <a:rPr lang="en-US" b="1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latin typeface="TAU-Paalai" pitchFamily="34" charset="0"/>
                          <a:cs typeface="TAU-Paalai" pitchFamily="34" charset="0"/>
                        </a:rPr>
                        <a:t>வாகனம்</a:t>
                      </a:r>
                      <a:r>
                        <a:rPr lang="en-US" b="1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latin typeface="TAU-Paalai" pitchFamily="34" charset="0"/>
                          <a:cs typeface="TAU-Paalai" pitchFamily="34" charset="0"/>
                        </a:rPr>
                        <a:t>எந்த</a:t>
                      </a:r>
                      <a:r>
                        <a:rPr lang="en-US" b="1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latin typeface="TAU-Paalai" pitchFamily="34" charset="0"/>
                          <a:cs typeface="TAU-Paalai" pitchFamily="34" charset="0"/>
                        </a:rPr>
                        <a:t>விலங்கிற்கு</a:t>
                      </a:r>
                      <a:r>
                        <a:rPr lang="en-US" b="1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latin typeface="TAU-Paalai" pitchFamily="34" charset="0"/>
                          <a:cs typeface="TAU-Paalai" pitchFamily="34" charset="0"/>
                        </a:rPr>
                        <a:t>உரியது</a:t>
                      </a:r>
                      <a:r>
                        <a:rPr lang="en-US" b="1" dirty="0" smtClean="0">
                          <a:latin typeface="TAU-Paalai" pitchFamily="34" charset="0"/>
                          <a:cs typeface="TAU-Paalai" pitchFamily="34" charset="0"/>
                        </a:rPr>
                        <a:t>? </a:t>
                      </a:r>
                      <a:r>
                        <a:rPr lang="en-US" b="1" dirty="0" err="1" smtClean="0">
                          <a:latin typeface="TAU-Paalai" pitchFamily="34" charset="0"/>
                          <a:cs typeface="TAU-Paalai" pitchFamily="34" charset="0"/>
                        </a:rPr>
                        <a:t>காரணம்</a:t>
                      </a:r>
                      <a:r>
                        <a:rPr lang="en-US" b="1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latin typeface="TAU-Paalai" pitchFamily="34" charset="0"/>
                          <a:cs typeface="TAU-Paalai" pitchFamily="34" charset="0"/>
                        </a:rPr>
                        <a:t>கூறுக</a:t>
                      </a:r>
                      <a:r>
                        <a:rPr lang="en-US" b="1" dirty="0" smtClean="0">
                          <a:latin typeface="TAU-Paalai" pitchFamily="34" charset="0"/>
                          <a:cs typeface="TAU-Paalai" pitchFamily="34" charset="0"/>
                        </a:rPr>
                        <a:t>.</a:t>
                      </a:r>
                      <a:endParaRPr lang="en-US" b="1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பொருத்தமான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சொல்லை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baseline="0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எழுதுக</a:t>
                      </a:r>
                      <a:endParaRPr lang="en-US" b="1" dirty="0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33958"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latin typeface="TAU-Paalai" pitchFamily="34" charset="0"/>
                          <a:cs typeface="TAU-Paalai" pitchFamily="34" charset="0"/>
                        </a:rPr>
                        <a:t>தொடரை</a:t>
                      </a:r>
                      <a:r>
                        <a:rPr lang="en-US" b="1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நீட்டித்து</a:t>
                      </a:r>
                      <a:r>
                        <a:rPr lang="en-US" b="1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எழுதுக</a:t>
                      </a:r>
                      <a:r>
                        <a:rPr lang="en-US" b="1" baseline="0" dirty="0" smtClean="0">
                          <a:latin typeface="TAU-Paalai" pitchFamily="34" charset="0"/>
                          <a:cs typeface="TAU-Paalai" pitchFamily="34" charset="0"/>
                        </a:rPr>
                        <a:t>.</a:t>
                      </a:r>
                      <a:endParaRPr lang="en-US" b="1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33958"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latin typeface="TAU-Paalai" pitchFamily="34" charset="0"/>
                          <a:cs typeface="TAU-Paalai" pitchFamily="34" charset="0"/>
                        </a:rPr>
                        <a:t>செய்திகளைப்</a:t>
                      </a:r>
                      <a:r>
                        <a:rPr lang="en-US" b="1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latin typeface="TAU-Paalai" pitchFamily="34" charset="0"/>
                          <a:cs typeface="TAU-Paalai" pitchFamily="34" charset="0"/>
                        </a:rPr>
                        <a:t>படித்தறிக</a:t>
                      </a:r>
                      <a:endParaRPr lang="en-US" b="1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86032"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முதல்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எழுத்தை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மாற்றி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உணவுப்பொருளாக்குக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.</a:t>
                      </a:r>
                      <a:endParaRPr lang="en-US" b="1" dirty="0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33958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33958">
                <a:tc>
                  <a:txBody>
                    <a:bodyPr/>
                    <a:lstStyle/>
                    <a:p>
                      <a:endParaRPr lang="en-US" b="1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33958">
                <a:tc>
                  <a:txBody>
                    <a:bodyPr/>
                    <a:lstStyle/>
                    <a:p>
                      <a:endParaRPr lang="en-US" b="1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04800"/>
            <a:ext cx="8686800" cy="6400800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மாதிரிச்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செயல்பாடுகள்</a:t>
            </a:r>
            <a:endParaRPr lang="en-US" sz="24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>
              <a:buNone/>
            </a:pPr>
            <a:endParaRPr lang="en-IN" sz="2000" dirty="0" smtClean="0">
              <a:latin typeface="TAU-Paalai" pitchFamily="34" charset="0"/>
              <a:cs typeface="TAU-Paalai" pitchFamily="34" charset="0"/>
            </a:endParaRPr>
          </a:p>
          <a:p>
            <a:pPr lvl="0" algn="just">
              <a:buNone/>
            </a:pP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வண்ணப்படங்களைக்காட்டி</a:t>
            </a:r>
            <a:r>
              <a:rPr lang="en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		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படத்தை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உற்றுநோக்கச்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செய்து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</a:p>
          <a:p>
            <a:pPr algn="just">
              <a:buNone/>
            </a:pP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அவற்றைப்பற்றிப்</a:t>
            </a:r>
            <a:r>
              <a:rPr lang="en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பேசச்செய்தல்</a:t>
            </a:r>
            <a:r>
              <a:rPr lang="en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		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என்னென்ன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பொருள்கள்</a:t>
            </a:r>
            <a:endParaRPr lang="en-IN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>
              <a:buNone/>
            </a:pP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கலந்துரையாடுதல்</a:t>
            </a:r>
            <a:r>
              <a:rPr lang="en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உள்ளன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எனக்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			</a:t>
            </a:r>
          </a:p>
          <a:p>
            <a:pPr algn="just">
              <a:buNone/>
            </a:pP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வினாக்கள்</a:t>
            </a:r>
            <a:r>
              <a:rPr lang="en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கேட்டல்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			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கண்டறியச்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செய்தல்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  <a:endParaRPr lang="en-IN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>
              <a:buNone/>
            </a:pP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			</a:t>
            </a:r>
          </a:p>
          <a:p>
            <a:pPr lvl="0" algn="just">
              <a:buNone/>
            </a:pP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			</a:t>
            </a:r>
            <a:endParaRPr lang="en-IN" sz="2000" dirty="0" smtClean="0">
              <a:latin typeface="TAU-Paalai" pitchFamily="34" charset="0"/>
              <a:cs typeface="TAU-Paalai" pitchFamily="34" charset="0"/>
            </a:endParaRPr>
          </a:p>
          <a:p>
            <a:pPr lvl="0" algn="just">
              <a:buNone/>
            </a:pPr>
            <a:endParaRPr lang="en-IN" sz="2000" dirty="0" smtClean="0"/>
          </a:p>
          <a:p>
            <a:pPr lvl="0" algn="just">
              <a:buNone/>
            </a:pPr>
            <a:endParaRPr lang="en-IN" sz="2000" dirty="0" smtClean="0"/>
          </a:p>
          <a:p>
            <a:pPr lvl="0" algn="just">
              <a:buNone/>
            </a:pPr>
            <a:endParaRPr lang="en-IN" sz="2000" dirty="0" smtClean="0"/>
          </a:p>
          <a:p>
            <a:pPr lvl="0" algn="just">
              <a:buNone/>
            </a:pPr>
            <a:endParaRPr lang="en-US" sz="20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590800"/>
            <a:ext cx="3657600" cy="3962400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4" name="Picture 2" descr="C:\Users\DELL\Desktop\photos from mobile 1. 10. 2019\IMG_20191001_0150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590800"/>
            <a:ext cx="3505200" cy="3962400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DELL\Desktop\ur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1806" y="1600200"/>
            <a:ext cx="3218793" cy="4343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  <a:ln w="57150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0">
              <a:buNone/>
            </a:pP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படமும் சொல்லும் இணைந்திருக்கும்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எளிய பாடல் மூலம்</a:t>
            </a:r>
            <a:endParaRPr lang="en-US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>
              <a:buNone/>
            </a:pP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 அட்டைகள் மூலம் 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	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எழுத்துகளை </a:t>
            </a:r>
            <a:endParaRPr lang="en-US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>
              <a:buNone/>
            </a:pP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எழுத்துகளை </a:t>
            </a: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இணைத்துப்</a:t>
            </a:r>
            <a:r>
              <a:rPr lang="en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		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             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அறிமுகம் செய்தல்</a:t>
            </a:r>
            <a:endParaRPr lang="en-IN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>
              <a:buNone/>
            </a:pP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படிக்கச்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செய்தல்</a:t>
            </a:r>
            <a:endParaRPr lang="en-IN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			     </a:t>
            </a:r>
            <a:r>
              <a:rPr lang="ta-IN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உ 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–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என்ற எழுத்தை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பாடல்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					    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வாயிலாக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அறிமுகம் செய்தல்</a:t>
            </a:r>
            <a:endParaRPr lang="en-US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			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			   </a:t>
            </a:r>
            <a:r>
              <a:rPr lang="ta-IN" sz="2000" b="1" u="sng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உ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ரலில் எள்ளை இடிக்கலாம்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			   </a:t>
            </a:r>
            <a:r>
              <a:rPr lang="ta-IN" sz="2000" b="1" u="sng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உ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ருண்டையாகப் பிடிக்கலாம்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			   </a:t>
            </a:r>
            <a:r>
              <a:rPr lang="ta-IN" sz="2000" b="1" u="sng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உ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றவுக்கெல்லாம் கொடுக்கலாம்</a:t>
            </a:r>
            <a:r>
              <a:rPr lang="ta-IN" sz="2000" b="1" dirty="0" smtClean="0">
                <a:solidFill>
                  <a:schemeClr val="bg1"/>
                </a:solidFill>
                <a:latin typeface="TAU-Paalai" pitchFamily="34" charset="0"/>
                <a:cs typeface="TAU-Paalai" pitchFamily="34" charset="0"/>
              </a:rPr>
              <a:t> </a:t>
            </a:r>
            <a:endParaRPr lang="en-US" sz="2000" dirty="0" smtClean="0">
              <a:solidFill>
                <a:schemeClr val="bg1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			   </a:t>
            </a:r>
            <a:r>
              <a:rPr lang="ta-IN" sz="2000" b="1" u="sng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உ</a:t>
            </a:r>
            <a:r>
              <a:rPr lang="ta-IN" sz="2000" b="1" dirty="0" smtClean="0">
                <a:solidFill>
                  <a:srgbClr val="0000FF"/>
                </a:solidFill>
                <a:effectLst/>
                <a:latin typeface="TAU-Paalai" pitchFamily="34" charset="0"/>
                <a:cs typeface="TAU-Paalai" pitchFamily="34" charset="0"/>
              </a:rPr>
              <a:t>ற்சாகமாய் உண்ணலாம்</a:t>
            </a:r>
            <a:endParaRPr lang="en-US" sz="2000" b="1" dirty="0" smtClean="0">
              <a:solidFill>
                <a:srgbClr val="0000FF"/>
              </a:solidFill>
              <a:effectLst/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IN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>
              <a:buNone/>
            </a:pPr>
            <a:endParaRPr lang="en-IN" sz="2000" dirty="0" smtClean="0">
              <a:solidFill>
                <a:srgbClr val="0000FF"/>
              </a:solidFill>
            </a:endParaRPr>
          </a:p>
          <a:p>
            <a:pPr lvl="0">
              <a:buNone/>
            </a:pPr>
            <a:endParaRPr lang="en-IN" sz="2000" dirty="0" smtClean="0">
              <a:solidFill>
                <a:srgbClr val="0000FF"/>
              </a:solidFill>
            </a:endParaRPr>
          </a:p>
          <a:p>
            <a:pPr lvl="0">
              <a:buNone/>
            </a:pPr>
            <a:endParaRPr lang="en-IN" sz="2000" dirty="0" smtClean="0"/>
          </a:p>
          <a:p>
            <a:pPr lvl="0" algn="ctr">
              <a:buNone/>
            </a:pPr>
            <a:endParaRPr lang="en-US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85800" y="2362200"/>
          <a:ext cx="3810000" cy="358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/>
                <a:gridCol w="1905000"/>
              </a:tblGrid>
              <a:tr h="2198153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69F1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69F1EE"/>
                    </a:solidFill>
                  </a:tcPr>
                </a:tc>
              </a:tr>
              <a:tr h="1383247">
                <a:tc>
                  <a:txBody>
                    <a:bodyPr/>
                    <a:lstStyle/>
                    <a:p>
                      <a:pPr algn="ctr"/>
                      <a:r>
                        <a:rPr lang="en-IN" sz="1800" b="1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மான்</a:t>
                      </a:r>
                      <a:endParaRPr lang="en-US" sz="18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69F1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b="1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பலா</a:t>
                      </a:r>
                      <a:endParaRPr lang="en-US" sz="1800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69F1EE"/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438400"/>
            <a:ext cx="182879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2514600"/>
            <a:ext cx="1676232" cy="190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C:\Users\DELL\Desktop\elluranda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316105">
            <a:off x="5424339" y="4920311"/>
            <a:ext cx="1269361" cy="11376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 fontScale="90000"/>
          </a:bodyPr>
          <a:lstStyle/>
          <a:p>
            <a:pPr algn="l"/>
            <a:r>
              <a:rPr lang="en-US" sz="27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/>
            </a:r>
            <a:br>
              <a:rPr lang="en-US" sz="27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</a:br>
            <a:r>
              <a:rPr lang="en-US" sz="27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/>
            </a:r>
            <a:br>
              <a:rPr lang="en-US" sz="27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</a:br>
            <a:r>
              <a:rPr lang="ta-IN" sz="27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சொல்லையும் படத்தையும்</a:t>
            </a:r>
            <a:r>
              <a:rPr lang="en-US" sz="27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</a:t>
            </a:r>
            <a:r>
              <a:rPr lang="ta-IN" sz="28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படம் பார்த்துப் பெயரை</a:t>
            </a:r>
            <a:r>
              <a:rPr lang="ta-IN" sz="27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7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/>
            </a:r>
            <a:br>
              <a:rPr lang="en-US" sz="27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</a:br>
            <a:r>
              <a:rPr lang="ta-IN" sz="27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பொருத்துதல்</a:t>
            </a:r>
            <a:r>
              <a:rPr lang="en-US" sz="27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	  </a:t>
            </a:r>
            <a:r>
              <a:rPr lang="ta-IN" sz="28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எழுதச்செய்தல் </a:t>
            </a:r>
            <a:r>
              <a:rPr lang="en-US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/>
            </a:r>
            <a:br>
              <a:rPr lang="en-US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</a:br>
            <a:endParaRPr lang="en-US" b="1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914400"/>
          <a:ext cx="2743200" cy="4882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1752600"/>
              </a:tblGrid>
              <a:tr h="1600200">
                <a:tc>
                  <a:txBody>
                    <a:bodyPr/>
                    <a:lstStyle/>
                    <a:p>
                      <a:pPr algn="ctr"/>
                      <a:endParaRPr lang="en-IN" sz="2000" b="1" kern="1200" dirty="0" smtClean="0">
                        <a:solidFill>
                          <a:schemeClr val="tx1"/>
                        </a:solidFill>
                        <a:latin typeface="TAU-Paalai" pitchFamily="34" charset="0"/>
                        <a:ea typeface="+mn-ea"/>
                        <a:cs typeface="TAU-Paalai" pitchFamily="34" charset="0"/>
                      </a:endParaRPr>
                    </a:p>
                    <a:p>
                      <a:pPr algn="ctr"/>
                      <a:endParaRPr lang="en-IN" sz="2000" b="1" kern="1200" dirty="0" smtClean="0">
                        <a:solidFill>
                          <a:schemeClr val="tx1"/>
                        </a:solidFill>
                        <a:latin typeface="TAU-Paalai" pitchFamily="34" charset="0"/>
                        <a:ea typeface="+mn-ea"/>
                        <a:cs typeface="TAU-Paalai" pitchFamily="34" charset="0"/>
                      </a:endParaRPr>
                    </a:p>
                    <a:p>
                      <a:pPr algn="ctr"/>
                      <a:r>
                        <a:rPr lang="ta-IN" sz="2000" b="1" kern="1200" dirty="0" smtClean="0">
                          <a:solidFill>
                            <a:schemeClr val="tx1"/>
                          </a:solidFill>
                          <a:latin typeface="TAU-Paalai" pitchFamily="34" charset="0"/>
                          <a:ea typeface="+mn-ea"/>
                          <a:cs typeface="TAU-Paalai" pitchFamily="34" charset="0"/>
                        </a:rPr>
                        <a:t>அணில்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AU-Paalai" pitchFamily="34" charset="0"/>
                          <a:ea typeface="+mn-ea"/>
                          <a:cs typeface="TAU-Paalai" pitchFamily="34" charset="0"/>
                        </a:rPr>
                        <a:t> </a:t>
                      </a:r>
                      <a:r>
                        <a:rPr lang="ta-IN" sz="2000" b="1" kern="1200" dirty="0" smtClean="0">
                          <a:solidFill>
                            <a:schemeClr val="tx1"/>
                          </a:solidFill>
                          <a:latin typeface="TAU-Paalai" pitchFamily="34" charset="0"/>
                          <a:ea typeface="+mn-ea"/>
                          <a:cs typeface="TAU-Paalai" pitchFamily="34" charset="0"/>
                        </a:rPr>
                        <a:t> </a:t>
                      </a:r>
                      <a:endParaRPr lang="en-US" sz="2000" b="1" kern="1200" dirty="0" smtClean="0">
                        <a:solidFill>
                          <a:schemeClr val="tx1"/>
                        </a:solidFill>
                        <a:latin typeface="TAU-Paalai" pitchFamily="34" charset="0"/>
                        <a:ea typeface="+mn-ea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EF91E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EF91E2"/>
                    </a:solidFill>
                  </a:tcPr>
                </a:tc>
              </a:tr>
              <a:tr h="1641341">
                <a:tc>
                  <a:txBody>
                    <a:bodyPr/>
                    <a:lstStyle/>
                    <a:p>
                      <a:pPr algn="ctr"/>
                      <a:endParaRPr lang="en-IN" sz="2000" b="1" kern="1200" dirty="0" smtClean="0">
                        <a:solidFill>
                          <a:schemeClr val="tx1"/>
                        </a:solidFill>
                        <a:latin typeface="TAU-Paalai" pitchFamily="34" charset="0"/>
                        <a:ea typeface="+mn-ea"/>
                        <a:cs typeface="TAU-Paalai" pitchFamily="34" charset="0"/>
                      </a:endParaRPr>
                    </a:p>
                    <a:p>
                      <a:pPr algn="ctr"/>
                      <a:endParaRPr lang="en-IN" sz="2000" b="1" kern="1200" dirty="0" smtClean="0">
                        <a:solidFill>
                          <a:schemeClr val="tx1"/>
                        </a:solidFill>
                        <a:latin typeface="TAU-Paalai" pitchFamily="34" charset="0"/>
                        <a:ea typeface="+mn-ea"/>
                        <a:cs typeface="TAU-Paalai" pitchFamily="34" charset="0"/>
                      </a:endParaRPr>
                    </a:p>
                    <a:p>
                      <a:pPr algn="ctr"/>
                      <a:r>
                        <a:rPr lang="ta-IN" sz="2000" b="1" kern="1200" dirty="0" smtClean="0">
                          <a:solidFill>
                            <a:schemeClr val="tx1"/>
                          </a:solidFill>
                          <a:latin typeface="TAU-Paalai" pitchFamily="34" charset="0"/>
                          <a:ea typeface="+mn-ea"/>
                          <a:cs typeface="TAU-Paalai" pitchFamily="34" charset="0"/>
                        </a:rPr>
                        <a:t>இலை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AU-Paalai" pitchFamily="34" charset="0"/>
                          <a:ea typeface="+mn-ea"/>
                          <a:cs typeface="TAU-Paalai" pitchFamily="34" charset="0"/>
                        </a:rPr>
                        <a:t> </a:t>
                      </a:r>
                    </a:p>
                    <a:p>
                      <a:pPr algn="ctr"/>
                      <a:endParaRPr lang="en-US" sz="2000" b="1" kern="1200" dirty="0" smtClean="0">
                        <a:solidFill>
                          <a:schemeClr val="tx1"/>
                        </a:solidFill>
                        <a:latin typeface="TAU-Paalai" pitchFamily="34" charset="0"/>
                        <a:ea typeface="+mn-ea"/>
                        <a:cs typeface="TAU-Paalai" pitchFamily="34" charset="0"/>
                      </a:endParaRPr>
                    </a:p>
                    <a:p>
                      <a:pPr algn="ctr"/>
                      <a:endParaRPr lang="en-US" sz="2000" b="1" dirty="0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EF91E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EF91E2"/>
                    </a:solidFill>
                  </a:tcPr>
                </a:tc>
              </a:tr>
              <a:tr h="1641341">
                <a:tc>
                  <a:txBody>
                    <a:bodyPr/>
                    <a:lstStyle/>
                    <a:p>
                      <a:pPr algn="ctr"/>
                      <a:endParaRPr lang="en-US" sz="2000" b="1" kern="1200" dirty="0" smtClean="0">
                        <a:solidFill>
                          <a:schemeClr val="tx1"/>
                        </a:solidFill>
                        <a:latin typeface="TAU-Paalai" pitchFamily="34" charset="0"/>
                        <a:ea typeface="+mn-ea"/>
                        <a:cs typeface="TAU-Paalai" pitchFamily="34" charset="0"/>
                      </a:endParaRPr>
                    </a:p>
                    <a:p>
                      <a:pPr algn="ctr"/>
                      <a:endParaRPr lang="en-IN" sz="2000" b="1" kern="1200" dirty="0" smtClean="0">
                        <a:solidFill>
                          <a:schemeClr val="tx1"/>
                        </a:solidFill>
                        <a:latin typeface="TAU-Paalai" pitchFamily="34" charset="0"/>
                        <a:ea typeface="+mn-ea"/>
                        <a:cs typeface="TAU-Paalai" pitchFamily="34" charset="0"/>
                      </a:endParaRPr>
                    </a:p>
                    <a:p>
                      <a:pPr algn="ctr"/>
                      <a:r>
                        <a:rPr lang="ta-IN" sz="2000" b="1" kern="1200" dirty="0" smtClean="0">
                          <a:solidFill>
                            <a:schemeClr val="tx1"/>
                          </a:solidFill>
                          <a:latin typeface="TAU-Paalai" pitchFamily="34" charset="0"/>
                          <a:ea typeface="+mn-ea"/>
                          <a:cs typeface="TAU-Paalai" pitchFamily="34" charset="0"/>
                        </a:rPr>
                        <a:t>மரம்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TAU-Paalai" pitchFamily="34" charset="0"/>
                          <a:ea typeface="+mn-ea"/>
                          <a:cs typeface="TAU-Paalai" pitchFamily="34" charset="0"/>
                        </a:rPr>
                        <a:t> </a:t>
                      </a:r>
                    </a:p>
                    <a:p>
                      <a:pPr algn="ctr"/>
                      <a:endParaRPr lang="en-US" sz="2000" b="1" dirty="0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EF91E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EF91E2"/>
                    </a:solidFill>
                  </a:tcPr>
                </a:tc>
              </a:tr>
            </a:tbl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066800"/>
            <a:ext cx="1595967" cy="12192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743200"/>
            <a:ext cx="1295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4343400"/>
            <a:ext cx="1395845" cy="1228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Content Placeholder 3"/>
          <p:cNvGraphicFramePr>
            <a:graphicFrameLocks/>
          </p:cNvGraphicFramePr>
          <p:nvPr/>
        </p:nvGraphicFramePr>
        <p:xfrm>
          <a:off x="4267200" y="990601"/>
          <a:ext cx="4343400" cy="4788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1700"/>
                <a:gridCol w="2171700"/>
              </a:tblGrid>
              <a:tr h="1455929">
                <a:tc>
                  <a:txBody>
                    <a:bodyPr/>
                    <a:lstStyle/>
                    <a:p>
                      <a:endParaRPr lang="en-IN" dirty="0" smtClean="0"/>
                    </a:p>
                    <a:p>
                      <a:endParaRPr lang="en-IN" dirty="0" smtClean="0"/>
                    </a:p>
                    <a:p>
                      <a:endParaRPr lang="en-IN" dirty="0" smtClean="0"/>
                    </a:p>
                    <a:p>
                      <a:pPr algn="ctr"/>
                      <a:endParaRPr lang="en-IN" dirty="0" smtClean="0"/>
                    </a:p>
                    <a:p>
                      <a:pPr algn="ctr"/>
                      <a:endParaRPr lang="en-IN" dirty="0" smtClean="0"/>
                    </a:p>
                  </a:txBody>
                  <a:tcP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dirty="0" smtClean="0"/>
                    </a:p>
                    <a:p>
                      <a:pPr algn="ctr"/>
                      <a:endParaRPr lang="en-IN" dirty="0" smtClean="0"/>
                    </a:p>
                    <a:p>
                      <a:pPr algn="ctr"/>
                      <a:endParaRPr lang="en-IN" dirty="0" smtClean="0"/>
                    </a:p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00CCFF"/>
                    </a:solidFill>
                  </a:tcPr>
                </a:tc>
              </a:tr>
              <a:tr h="670559">
                <a:tc>
                  <a:txBody>
                    <a:bodyPr/>
                    <a:lstStyle/>
                    <a:p>
                      <a:endParaRPr lang="en-IN" dirty="0" smtClean="0"/>
                    </a:p>
                    <a:p>
                      <a:pPr algn="ctr"/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----------------</a:t>
                      </a:r>
                      <a:endParaRPr lang="en-IN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----------------</a:t>
                      </a:r>
                      <a:endParaRPr lang="en-IN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00CCFF"/>
                    </a:solidFill>
                  </a:tcPr>
                </a:tc>
              </a:tr>
              <a:tr h="1478094">
                <a:tc>
                  <a:txBody>
                    <a:bodyPr/>
                    <a:lstStyle/>
                    <a:p>
                      <a:pPr algn="ctr"/>
                      <a:endParaRPr lang="en-IN" dirty="0" smtClean="0"/>
                    </a:p>
                    <a:p>
                      <a:pPr algn="ctr"/>
                      <a:endParaRPr lang="en-IN" dirty="0" smtClean="0"/>
                    </a:p>
                    <a:p>
                      <a:pPr algn="ctr"/>
                      <a:endParaRPr lang="en-IN" dirty="0" smtClean="0"/>
                    </a:p>
                    <a:p>
                      <a:pPr algn="ctr"/>
                      <a:endParaRPr lang="en-IN" dirty="0" smtClean="0"/>
                    </a:p>
                  </a:txBody>
                  <a:tcP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N" dirty="0" smtClean="0"/>
                    </a:p>
                    <a:p>
                      <a:pPr algn="ctr"/>
                      <a:endParaRPr lang="en-IN" dirty="0" smtClean="0"/>
                    </a:p>
                    <a:p>
                      <a:pPr algn="ctr"/>
                      <a:endParaRPr lang="en-IN" dirty="0" smtClean="0"/>
                    </a:p>
                    <a:p>
                      <a:pPr algn="ctr"/>
                      <a:endParaRPr lang="en-IN" dirty="0" smtClean="0"/>
                    </a:p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00CCFF"/>
                    </a:solidFill>
                  </a:tcPr>
                </a:tc>
              </a:tr>
              <a:tr h="933288">
                <a:tc>
                  <a:txBody>
                    <a:bodyPr/>
                    <a:lstStyle/>
                    <a:p>
                      <a:endParaRPr lang="en-IN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----------------</a:t>
                      </a:r>
                      <a:endParaRPr lang="en-IN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algn="ctr"/>
                      <a:endParaRPr lang="en-IN" dirty="0" smtClean="0"/>
                    </a:p>
                  </a:txBody>
                  <a:tcP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----------------</a:t>
                      </a:r>
                      <a:endParaRPr lang="en-IN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00CCFF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1143000"/>
            <a:ext cx="1676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1143000"/>
            <a:ext cx="1600200" cy="118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3505200"/>
            <a:ext cx="152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DELL\Documents\parrot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05600" y="3505200"/>
            <a:ext cx="1609725" cy="121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4038600" cy="762000"/>
          </a:xfrm>
          <a:ln w="57150">
            <a:solidFill>
              <a:srgbClr val="FF66CC"/>
            </a:solidFill>
          </a:ln>
        </p:spPr>
        <p:txBody>
          <a:bodyPr>
            <a:normAutofit/>
          </a:bodyPr>
          <a:lstStyle/>
          <a:p>
            <a:pPr lvl="0"/>
            <a:r>
              <a:rPr lang="en-IN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பாடல்</a:t>
            </a:r>
            <a:r>
              <a:rPr lang="en-IN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IN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IN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மாதிரி</a:t>
            </a:r>
            <a:r>
              <a:rPr lang="en-IN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  <a:endParaRPr lang="en-US" sz="2400" b="1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  <a:ln w="57150">
            <a:solidFill>
              <a:srgbClr val="FF66CC"/>
            </a:solidFill>
          </a:ln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2000" b="1" dirty="0" smtClean="0">
                <a:latin typeface="Swis721 Blk BT" pitchFamily="34" charset="0"/>
                <a:cs typeface="TAU-Paalai" pitchFamily="34" charset="0"/>
              </a:rPr>
              <a:t>		</a:t>
            </a:r>
            <a:r>
              <a:rPr lang="en-US" sz="2000" b="1" dirty="0" err="1" smtClean="0">
                <a:solidFill>
                  <a:srgbClr val="0000FF"/>
                </a:solidFill>
                <a:latin typeface="Swis721 Blk BT" pitchFamily="34" charset="0"/>
                <a:cs typeface="TAU-Paalai" pitchFamily="34" charset="0"/>
              </a:rPr>
              <a:t>அழகுத்</a:t>
            </a:r>
            <a:r>
              <a:rPr lang="en-US" sz="2000" b="1" dirty="0" smtClean="0">
                <a:solidFill>
                  <a:srgbClr val="0000FF"/>
                </a:solidFill>
                <a:latin typeface="Swis721 Blk BT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Swis721 Blk BT" pitchFamily="34" charset="0"/>
                <a:cs typeface="TAU-Paalai" pitchFamily="34" charset="0"/>
              </a:rPr>
              <a:t>தோட்டம்</a:t>
            </a:r>
            <a:endParaRPr lang="en-US" sz="2000" b="1" dirty="0" smtClean="0">
              <a:solidFill>
                <a:srgbClr val="0000FF"/>
              </a:solidFill>
              <a:latin typeface="Swis721 Blk BT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b="1" dirty="0" smtClean="0">
              <a:solidFill>
                <a:srgbClr val="0000FF"/>
              </a:solidFill>
              <a:latin typeface="Swis721 Blk BT" pitchFamily="34" charset="0"/>
              <a:cs typeface="TAU-Paalai" pitchFamily="34" charset="0"/>
            </a:endParaRPr>
          </a:p>
          <a:p>
            <a:pPr>
              <a:buNone/>
            </a:pP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தோட்டத்திலே வண்ணப்பூவும்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பூத்துக் குலுங்கு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!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பார்த்ததுமே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சின்னத்தேனீ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பாட்டு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பாடுது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!</a:t>
            </a: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பசுமையான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புல்லைத்தேடி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மாடும்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மேயுது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!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பக்கத்திலே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கன்றுக்குட்டி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துள்ளி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ஓடுது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!</a:t>
            </a: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உயரமான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மரத்தினிலே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பழமும்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தொங்குது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!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பச்சைக்கிளி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பறந்துவந்து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கொத்தப்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பார்க்குது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!</a:t>
            </a: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அழகுத்தோட்டம்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பார்க்கும்போதே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நம்மை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இழுக்குது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!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ஆட்டம்ஆடிப்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பாட்டு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ஆசை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பொங்குது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!</a:t>
            </a:r>
          </a:p>
          <a:p>
            <a:pPr>
              <a:buNone/>
            </a:pPr>
            <a:r>
              <a:rPr lang="en-IN" sz="2000" dirty="0" smtClean="0">
                <a:latin typeface="Swis721 Blk BT" pitchFamily="34" charset="0"/>
                <a:cs typeface="TAU-Paalai" pitchFamily="34" charset="0"/>
              </a:rPr>
              <a:t> </a:t>
            </a:r>
            <a:endParaRPr lang="en-US" sz="2000" dirty="0" smtClean="0">
              <a:latin typeface="Swis721 Blk BT" pitchFamily="34" charset="0"/>
              <a:cs typeface="TAU-Paalai" pitchFamily="34" charset="0"/>
            </a:endParaRPr>
          </a:p>
          <a:p>
            <a:endParaRPr lang="en-US" dirty="0">
              <a:latin typeface="Swis721 Blk BT" pitchFamily="34" charset="0"/>
            </a:endParaRPr>
          </a:p>
        </p:txBody>
      </p:sp>
      <p:pic>
        <p:nvPicPr>
          <p:cNvPr id="4099" name="Picture 3" descr="C:\Users\DELL\Desktop\IMG_20191001_0302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0"/>
            <a:ext cx="4990652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7150" cap="sq">
            <a:solidFill>
              <a:srgbClr val="FF66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639762"/>
          </a:xfrm>
          <a:ln w="38100">
            <a:solidFill>
              <a:srgbClr val="FF66CC"/>
            </a:solidFill>
          </a:ln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b="1" dirty="0" smtClean="0">
                <a:latin typeface="TAU-Paalai" pitchFamily="34" charset="0"/>
                <a:cs typeface="TAU-Paalai" pitchFamily="34" charset="0"/>
              </a:rPr>
            </a:br>
            <a:r>
              <a:rPr lang="ta-IN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31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பாடல் கற்பித்தலின் நோக்கம் </a:t>
            </a:r>
            <a:r>
              <a:rPr lang="en-US" sz="3100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3100" dirty="0" smtClean="0">
                <a:latin typeface="TAU-Paalai" pitchFamily="34" charset="0"/>
                <a:cs typeface="TAU-Paalai" pitchFamily="34" charset="0"/>
              </a:rPr>
            </a:br>
            <a:endParaRPr lang="en-US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34000"/>
          </a:xfrm>
          <a:ln w="38100">
            <a:solidFill>
              <a:srgbClr val="FF66CC"/>
            </a:solidFill>
          </a:ln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600" b="1" dirty="0" smtClean="0">
                <a:latin typeface="TAU-Paalai" pitchFamily="34" charset="0"/>
                <a:cs typeface="TAU-Paalai" pitchFamily="34" charset="0"/>
              </a:rPr>
              <a:t>பாடலின் கருத்துணர்தல்</a:t>
            </a:r>
            <a:endParaRPr lang="en-IN" sz="2600" b="1" dirty="0" smtClean="0">
              <a:latin typeface="TAU-Paalai" pitchFamily="34" charset="0"/>
              <a:cs typeface="TAU-Paalai" pitchFamily="34" charset="0"/>
            </a:endParaRPr>
          </a:p>
          <a:p>
            <a:pPr lvl="0">
              <a:buNone/>
            </a:pPr>
            <a:endParaRPr lang="en-US" sz="2600" b="1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600" b="1" dirty="0" smtClean="0">
                <a:latin typeface="TAU-Paalai" pitchFamily="34" charset="0"/>
                <a:cs typeface="TAU-Paalai" pitchFamily="34" charset="0"/>
              </a:rPr>
              <a:t>உணர்ச்சியில் ஒன்றுபடுதல்</a:t>
            </a:r>
            <a:endParaRPr lang="en-IN" sz="2600" b="1" dirty="0" smtClean="0">
              <a:latin typeface="TAU-Paalai" pitchFamily="34" charset="0"/>
              <a:cs typeface="TAU-Paalai" pitchFamily="34" charset="0"/>
            </a:endParaRPr>
          </a:p>
          <a:p>
            <a:pPr lvl="0">
              <a:buNone/>
            </a:pPr>
            <a:endParaRPr lang="en-US" sz="2600" b="1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600" b="1" dirty="0" smtClean="0">
                <a:latin typeface="TAU-Paalai" pitchFamily="34" charset="0"/>
                <a:cs typeface="TAU-Paalai" pitchFamily="34" charset="0"/>
              </a:rPr>
              <a:t>பாடலின் நயம் உணர்ந்து பாடுதல்</a:t>
            </a:r>
            <a:endParaRPr lang="en-IN" sz="2600" b="1" dirty="0" smtClean="0">
              <a:latin typeface="TAU-Paalai" pitchFamily="34" charset="0"/>
              <a:cs typeface="TAU-Paalai" pitchFamily="34" charset="0"/>
            </a:endParaRPr>
          </a:p>
          <a:p>
            <a:pPr lvl="0">
              <a:buNone/>
            </a:pPr>
            <a:endParaRPr lang="en-US" sz="2600" b="1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600" b="1" dirty="0" smtClean="0">
                <a:latin typeface="TAU-Paalai" pitchFamily="34" charset="0"/>
                <a:cs typeface="TAU-Paalai" pitchFamily="34" charset="0"/>
              </a:rPr>
              <a:t>பாடலில் அமைந்துள்ள ஒலிக் கூறுகளை அறியச்செய்தல்</a:t>
            </a:r>
            <a:endParaRPr lang="en-IN" sz="2600" b="1" dirty="0" smtClean="0">
              <a:latin typeface="TAU-Paalai" pitchFamily="34" charset="0"/>
              <a:cs typeface="TAU-Paalai" pitchFamily="34" charset="0"/>
            </a:endParaRPr>
          </a:p>
          <a:p>
            <a:pPr lvl="0">
              <a:buNone/>
            </a:pPr>
            <a:endParaRPr lang="en-US" sz="2600" b="1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600" b="1" dirty="0" smtClean="0">
                <a:latin typeface="TAU-Paalai" pitchFamily="34" charset="0"/>
                <a:cs typeface="TAU-Paalai" pitchFamily="34" charset="0"/>
              </a:rPr>
              <a:t>மாணவர்களிடம் நற்பண்பு வளர்த்தல்</a:t>
            </a:r>
            <a:r>
              <a:rPr lang="en-US" sz="26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600" b="1" dirty="0" smtClean="0">
                <a:latin typeface="TAU-Paalai" pitchFamily="34" charset="0"/>
                <a:cs typeface="TAU-Paalai" pitchFamily="34" charset="0"/>
              </a:rPr>
              <a:t>நாட்டுப்பற்று</a:t>
            </a:r>
            <a:r>
              <a:rPr lang="en-US" sz="26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600" b="1" dirty="0" smtClean="0">
                <a:latin typeface="TAU-Paalai" pitchFamily="34" charset="0"/>
                <a:cs typeface="TAU-Paalai" pitchFamily="34" charset="0"/>
              </a:rPr>
              <a:t>மொழிப்பற்று வளர்த்தல்</a:t>
            </a:r>
            <a:r>
              <a:rPr lang="en-US" sz="2600" b="1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>
              <a:buNone/>
            </a:pPr>
            <a:endParaRPr lang="en-US" sz="2600" b="1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600" b="1" dirty="0" smtClean="0">
                <a:latin typeface="TAU-Paalai" pitchFamily="34" charset="0"/>
                <a:cs typeface="TAU-Paalai" pitchFamily="34" charset="0"/>
              </a:rPr>
              <a:t>மாணவர்களிடம் கற்பனையாற்றல் மற்றும் இறையுணர்வை ஊட்டல்</a:t>
            </a:r>
            <a:r>
              <a:rPr lang="en-US" sz="2600" b="1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  <a:ln w="38100">
            <a:solidFill>
              <a:srgbClr val="FF66CC"/>
            </a:solidFill>
          </a:ln>
        </p:spPr>
        <p:txBody>
          <a:bodyPr>
            <a:normAutofit fontScale="90000"/>
          </a:bodyPr>
          <a:lstStyle/>
          <a:p>
            <a:r>
              <a:rPr lang="en-IN" sz="27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IN" sz="2700" b="1" dirty="0" smtClean="0">
                <a:latin typeface="TAU-Paalai" pitchFamily="34" charset="0"/>
                <a:cs typeface="TAU-Paalai" pitchFamily="34" charset="0"/>
              </a:rPr>
            </a:br>
            <a:r>
              <a:rPr lang="en-IN" sz="27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IN" sz="2700" b="1" dirty="0" smtClean="0">
                <a:latin typeface="TAU-Paalai" pitchFamily="34" charset="0"/>
                <a:cs typeface="TAU-Paalai" pitchFamily="34" charset="0"/>
              </a:rPr>
            </a:br>
            <a:r>
              <a:rPr lang="ta-IN" sz="27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எதிர்பார்க்கப்படும் கற்றல் விளைவுகள்</a:t>
            </a:r>
            <a:r>
              <a:rPr lang="en-US" dirty="0" smtClean="0">
                <a:solidFill>
                  <a:srgbClr val="0000FF"/>
                </a:solidFill>
              </a:rPr>
              <a:t/>
            </a:r>
            <a:br>
              <a:rPr lang="en-US" dirty="0" smtClean="0">
                <a:solidFill>
                  <a:srgbClr val="0000FF"/>
                </a:solidFill>
              </a:rPr>
            </a:b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638800"/>
          </a:xfrm>
          <a:ln w="38100">
            <a:solidFill>
              <a:srgbClr val="FF66CC"/>
            </a:solidFill>
          </a:ln>
        </p:spPr>
        <p:txBody>
          <a:bodyPr>
            <a:normAutofit fontScale="85000" lnSpcReduction="20000"/>
          </a:bodyPr>
          <a:lstStyle/>
          <a:p>
            <a:pPr lvl="0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பாடல்கள் பாடுதல்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பாடல் ஒப்புவித்தல்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சொந்த மொழி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பள்ளி மொழி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)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பயன்படுத்தத் தெரிதல்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பாடல் குறித்துக் கலந்துரையாடவும்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வினா எழுப்பவும்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கருத்துரை கூறவும் முயற்சி செய்தல்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மொழியில் உள்ள ஒலிகள்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சொற்களைக் கொண்டு விளையாடி மகிழ்தல்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பாடலில் எழுதப்பட்ட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அ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)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சொல்லப்பட்ட எழுத்துகள்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சொற்கள்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/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தொடர்களைப் படித்தும் கேட்டும் புரிந்து கொள்ளல்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தான் அறிந்த பாடல் பற்றிப் பேசுதல்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அது குறித்த துலங்கல்களை வெளிப்படுத்துதல்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தங்களின் தனிப்பட்ட வாழ்வு மற்றும் சூழலில் ஏற்பட்ட சொந்த அனுபவங்களைப் பாடலுடன் தொடர்புபடுத்தி உரையாடல்களில் பங்கு பெறுதல்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ஒரு மொழியின் ஒலி மற்றும் சொற்களின் அடிப்படையில் ஒலி இயை</a:t>
            </a:r>
            <a:r>
              <a:rPr lang="en-IN" sz="2400" dirty="0" err="1" smtClean="0">
                <a:latin typeface="TAU-Paalai" pitchFamily="34" charset="0"/>
                <a:cs typeface="TAU-Paalai" pitchFamily="34" charset="0"/>
              </a:rPr>
              <a:t>பு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டைய பாடல்களை உருவாக்குதல்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.  </a:t>
            </a:r>
          </a:p>
          <a:p>
            <a:pPr>
              <a:buNone/>
            </a:pPr>
            <a:endParaRPr lang="en-US" sz="24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81000"/>
            <a:ext cx="8458200" cy="6019800"/>
          </a:xfrm>
          <a:ln w="57150">
            <a:solidFill>
              <a:srgbClr val="0000FF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செயல்பாடுகள்</a:t>
            </a:r>
            <a:endParaRPr lang="en-US" sz="24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பாடலை ஓசைநயத்துடன்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பாடலாகவும் பாடி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குழந்தைகளைக் கேட்கச் செய்தல்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ஓசை நயத்தை உணர்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த்தும்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 சொற்களை மட்டும்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அடிக்கோடிட்டு வலியுறுத்திப் பாடுதல்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 </a:t>
            </a: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     –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குலுங்குது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பாடுது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மேயுது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ஓடுது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தொங்குது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    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பார்க்குது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இழுக்குது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பொங்குது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பூத்தது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வருணனைத் தொடர்களை அடையாள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ங்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2000" dirty="0" smtClean="0">
                <a:latin typeface="TAU-Paalai" pitchFamily="34" charset="0"/>
                <a:cs typeface="TAU-Paalai" pitchFamily="34" charset="0"/>
              </a:rPr>
              <a:t>காண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ச்செய்தல்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lvl="2"/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வண்ணப் பூ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2"/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சின்னத் தேனீ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2"/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பசும்புல்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2"/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உயரமான மரம்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2"/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பச்சைக் கிளி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6096000"/>
          </a:xfrm>
          <a:ln w="38100">
            <a:solidFill>
              <a:srgbClr val="FF66CC"/>
            </a:solidFill>
          </a:ln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a-IN" sz="2000" b="1" dirty="0" smtClean="0">
                <a:latin typeface="TAU-Paalai" pitchFamily="34" charset="0"/>
                <a:cs typeface="TAU-Paalai" pitchFamily="34" charset="0"/>
              </a:rPr>
              <a:t>சொற்களஞ்சிய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ம்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2000" b="1" dirty="0" smtClean="0">
                <a:latin typeface="TAU-Paalai" pitchFamily="34" charset="0"/>
                <a:cs typeface="TAU-Paalai" pitchFamily="34" charset="0"/>
              </a:rPr>
              <a:t>பெருக்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குதல்</a:t>
            </a:r>
            <a:endParaRPr lang="en-IN" sz="20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IN" sz="20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தோட்டம்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தேனீ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பூ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பாட்டு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புல்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கன்று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மரம்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பழம்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கிளி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அழகு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ஆட்டம்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ஆசை</a:t>
            </a:r>
            <a:endParaRPr lang="en-US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பாடலிலிருந்து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வினாக்கள்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2000" b="1" dirty="0" smtClean="0">
                <a:latin typeface="TAU-Paalai" pitchFamily="34" charset="0"/>
                <a:cs typeface="TAU-Paalai" pitchFamily="34" charset="0"/>
              </a:rPr>
              <a:t>கேட்டறிதல்</a:t>
            </a:r>
            <a:endParaRPr lang="en-IN" sz="20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தோட்டத்தில் பூத்துக் குலுங்கியது எது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?</a:t>
            </a:r>
          </a:p>
          <a:p>
            <a:pPr lvl="0">
              <a:buNone/>
            </a:pPr>
            <a:endParaRPr lang="en-US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சின்னத் தேனீ பாட்டு பாடக் காரணமென்ன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?</a:t>
            </a:r>
          </a:p>
          <a:p>
            <a:pPr lvl="0">
              <a:buNone/>
            </a:pPr>
            <a:endParaRPr lang="en-US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பசு எதனை மேய்ந்தது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?</a:t>
            </a:r>
          </a:p>
          <a:p>
            <a:pPr lvl="0">
              <a:buNone/>
            </a:pPr>
            <a:endParaRPr lang="en-US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பசுவின் அருகில் துள்ளி ஓடியது எது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?</a:t>
            </a:r>
          </a:p>
          <a:p>
            <a:pPr lvl="0">
              <a:buNone/>
            </a:pPr>
            <a:endParaRPr lang="en-US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உயரமான மரத்தில் தொங்கியது எது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?</a:t>
            </a:r>
          </a:p>
          <a:p>
            <a:pPr lvl="0">
              <a:buNone/>
            </a:pPr>
            <a:endParaRPr lang="en-US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பழத்தைக் கொத்தித் தின்ன வந்தது எது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?</a:t>
            </a:r>
          </a:p>
          <a:p>
            <a:pPr lvl="0">
              <a:buNone/>
            </a:pPr>
            <a:endParaRPr lang="en-US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ஆட்டம் ஆடி</a:t>
            </a: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ப்</a:t>
            </a: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பாட்டுப்பாட வைத்தது எது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?</a:t>
            </a:r>
          </a:p>
          <a:p>
            <a:pPr lvl="0"/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படைப்பாற்றல்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/>
            </a:r>
            <a:b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</a:b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தகுந்த வருணனைத் தொடர்களை வாழ்வியல் கருத்துகளோடு ஒன்றிணைத்தல்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  <a:b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</a:br>
            <a:endParaRPr lang="en-US" sz="2000" dirty="0">
              <a:solidFill>
                <a:srgbClr val="0000FF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295400"/>
          <a:ext cx="8229600" cy="5212080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8229600"/>
              </a:tblGrid>
              <a:tr h="1676400">
                <a:tc>
                  <a:txBody>
                    <a:bodyPr/>
                    <a:lstStyle/>
                    <a:p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IN" b="1" dirty="0" err="1" smtClean="0">
                          <a:solidFill>
                            <a:schemeClr val="tx1"/>
                          </a:solidFill>
                        </a:rPr>
                        <a:t>தடித்த</a:t>
                      </a:r>
                      <a:r>
                        <a:rPr lang="en-IN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N" b="1" dirty="0" err="1" smtClean="0">
                          <a:solidFill>
                            <a:schemeClr val="tx1"/>
                          </a:solidFill>
                        </a:rPr>
                        <a:t>கயிறு</a:t>
                      </a:r>
                      <a:r>
                        <a:rPr lang="en-IN" b="1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IN" b="1" baseline="0" dirty="0" smtClean="0">
                          <a:solidFill>
                            <a:schemeClr val="tx1"/>
                          </a:solidFill>
                        </a:rPr>
                        <a:t>    ----------------</a:t>
                      </a:r>
                      <a:r>
                        <a:rPr lang="en-IN" b="1" baseline="0" dirty="0" err="1" smtClean="0">
                          <a:solidFill>
                            <a:schemeClr val="tx1"/>
                          </a:solidFill>
                        </a:rPr>
                        <a:t>கயிறு</a:t>
                      </a:r>
                      <a:r>
                        <a:rPr lang="en-IN" b="1" baseline="0" dirty="0" smtClean="0">
                          <a:solidFill>
                            <a:schemeClr val="tx1"/>
                          </a:solidFill>
                        </a:rPr>
                        <a:t>,     ....................</a:t>
                      </a:r>
                      <a:r>
                        <a:rPr lang="en-IN" b="1" baseline="0" dirty="0" err="1" smtClean="0">
                          <a:solidFill>
                            <a:schemeClr val="tx1"/>
                          </a:solidFill>
                        </a:rPr>
                        <a:t>கயிறு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1676400">
                <a:tc>
                  <a:txBody>
                    <a:bodyPr/>
                    <a:lstStyle/>
                    <a:p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IN" b="1" dirty="0" smtClean="0">
                          <a:solidFill>
                            <a:schemeClr val="tx1"/>
                          </a:solidFill>
                        </a:rPr>
                        <a:t>------------------</a:t>
                      </a:r>
                      <a:r>
                        <a:rPr lang="en-IN" b="1" dirty="0" err="1" smtClean="0">
                          <a:solidFill>
                            <a:schemeClr val="tx1"/>
                          </a:solidFill>
                        </a:rPr>
                        <a:t>மலர்</a:t>
                      </a:r>
                      <a:r>
                        <a:rPr lang="en-IN" b="1" dirty="0" smtClean="0">
                          <a:solidFill>
                            <a:schemeClr val="tx1"/>
                          </a:solidFill>
                        </a:rPr>
                        <a:t>,         -------------------</a:t>
                      </a:r>
                      <a:r>
                        <a:rPr lang="en-IN" b="1" dirty="0" err="1" smtClean="0">
                          <a:solidFill>
                            <a:schemeClr val="tx1"/>
                          </a:solidFill>
                        </a:rPr>
                        <a:t>மலர்</a:t>
                      </a:r>
                      <a:r>
                        <a:rPr lang="en-IN" b="1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IN" b="1" baseline="0" dirty="0" smtClean="0">
                          <a:solidFill>
                            <a:schemeClr val="tx1"/>
                          </a:solidFill>
                        </a:rPr>
                        <a:t>     .........................</a:t>
                      </a:r>
                      <a:r>
                        <a:rPr lang="en-IN" b="1" baseline="0" dirty="0" err="1" smtClean="0">
                          <a:solidFill>
                            <a:schemeClr val="tx1"/>
                          </a:solidFill>
                        </a:rPr>
                        <a:t>மலர்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676400">
                <a:tc>
                  <a:txBody>
                    <a:bodyPr/>
                    <a:lstStyle/>
                    <a:p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I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IN" b="1" dirty="0" smtClean="0">
                          <a:solidFill>
                            <a:schemeClr val="tx1"/>
                          </a:solidFill>
                        </a:rPr>
                        <a:t>-----------------</a:t>
                      </a:r>
                      <a:r>
                        <a:rPr lang="en-IN" b="1" dirty="0" err="1" smtClean="0">
                          <a:solidFill>
                            <a:schemeClr val="tx1"/>
                          </a:solidFill>
                        </a:rPr>
                        <a:t>மரம்</a:t>
                      </a:r>
                      <a:r>
                        <a:rPr lang="en-IN" b="1" dirty="0" smtClean="0">
                          <a:solidFill>
                            <a:schemeClr val="tx1"/>
                          </a:solidFill>
                        </a:rPr>
                        <a:t>,      ---------------------</a:t>
                      </a:r>
                      <a:r>
                        <a:rPr lang="en-IN" b="1" dirty="0" err="1" smtClean="0">
                          <a:solidFill>
                            <a:schemeClr val="tx1"/>
                          </a:solidFill>
                        </a:rPr>
                        <a:t>மரம்</a:t>
                      </a:r>
                      <a:r>
                        <a:rPr lang="en-IN" b="1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IN" b="1" baseline="0" dirty="0" smtClean="0">
                          <a:solidFill>
                            <a:schemeClr val="tx1"/>
                          </a:solidFill>
                        </a:rPr>
                        <a:t>      -----------------------</a:t>
                      </a:r>
                      <a:r>
                        <a:rPr lang="en-IN" b="1" baseline="0" dirty="0" err="1" smtClean="0">
                          <a:solidFill>
                            <a:schemeClr val="tx1"/>
                          </a:solidFill>
                        </a:rPr>
                        <a:t>மரம்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69F1EE"/>
                    </a:solidFill>
                  </a:tcPr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1447800"/>
            <a:ext cx="266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3200400"/>
            <a:ext cx="2743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4876801"/>
            <a:ext cx="2819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err="1" smtClean="0">
                <a:ln>
                  <a:prstDash val="solid"/>
                </a:ln>
                <a:solidFill>
                  <a:srgbClr val="0000FF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வணக்கம்</a:t>
            </a:r>
            <a:endParaRPr lang="en-US" b="1" dirty="0">
              <a:ln>
                <a:prstDash val="solid"/>
              </a:ln>
              <a:solidFill>
                <a:srgbClr val="0000FF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3074" name="Picture 2" descr="C:\Users\DELL\Documents\all files from desktop\nature_mountains_sky_lake_clou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219200"/>
            <a:ext cx="7125621" cy="4749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F1EE">
            <a:alpha val="9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7543800" cy="1143000"/>
          </a:xfrm>
          <a:solidFill>
            <a:srgbClr val="69F1EE"/>
          </a:solidFill>
        </p:spPr>
        <p:txBody>
          <a:bodyPr>
            <a:noAutofit/>
          </a:bodyPr>
          <a:lstStyle/>
          <a:p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2400" b="1" dirty="0" smtClean="0">
                <a:latin typeface="TAU-Paalai" pitchFamily="34" charset="0"/>
                <a:cs typeface="TAU-Paalai" pitchFamily="34" charset="0"/>
              </a:rPr>
            </a:b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தமிழ்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b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</a:b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மூன்றாம்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வகுப்பு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இரண்டாம்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பருவம்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/>
            </a:r>
            <a:b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</a:br>
            <a:endParaRPr lang="en-US" sz="2400" b="1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66800"/>
            <a:ext cx="7772400" cy="5562600"/>
          </a:xfrm>
          <a:prstGeom prst="roundRect">
            <a:avLst>
              <a:gd name="adj" fmla="val 16667"/>
            </a:avLst>
          </a:prstGeom>
          <a:ln>
            <a:solidFill>
              <a:srgbClr val="FF66CC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பாடத்தலைப்புகள்</a:t>
            </a:r>
            <a:endParaRPr lang="en-US" sz="2400" b="1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915400" cy="5638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1. 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உண்மையே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உயர்வு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  (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கதைப்பாடல்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உப்புமூட்டையும்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கழுதையும்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)</a:t>
            </a:r>
          </a:p>
          <a:p>
            <a:pPr>
              <a:buNone/>
            </a:pP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2.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ஒன்றுபட்டால்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உண்டு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வாழ்வு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படக்கதை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ஒற்றுமையுணர்வு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)</a:t>
            </a:r>
          </a:p>
          <a:p>
            <a:pPr>
              <a:buNone/>
            </a:pP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3.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கல்வி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கண்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போன்றது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(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சிறுகதை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கல்வியின்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இன்றியமையாமை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)</a:t>
            </a:r>
          </a:p>
          <a:p>
            <a:pPr>
              <a:buNone/>
            </a:pP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4.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திருக்குறள்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கதைகள்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கதைவழிக்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குறள்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விளக்கம்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)</a:t>
            </a:r>
          </a:p>
          <a:p>
            <a:pPr>
              <a:buNone/>
            </a:pP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5.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வாலு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போயி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கத்தி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வந்தது</a:t>
            </a:r>
            <a:r>
              <a:rPr lang="en-US" sz="2400" b="1" dirty="0" smtClean="0">
                <a:latin typeface="TAU-Paalai"/>
                <a:cs typeface="TAU-Paalai"/>
              </a:rPr>
              <a:t>! </a:t>
            </a:r>
            <a:r>
              <a:rPr lang="en-US" sz="2400" b="1" dirty="0" err="1" smtClean="0">
                <a:latin typeface="TAU-Paalai"/>
                <a:cs typeface="TAU-Paalai"/>
              </a:rPr>
              <a:t>டும்</a:t>
            </a:r>
            <a:r>
              <a:rPr lang="en-US" sz="2400" b="1" dirty="0" smtClean="0">
                <a:latin typeface="TAU-Paalai"/>
                <a:cs typeface="TAU-Paalai"/>
              </a:rPr>
              <a:t>… </a:t>
            </a:r>
            <a:r>
              <a:rPr lang="en-US" sz="2400" b="1" dirty="0" err="1" smtClean="0">
                <a:latin typeface="TAU-Paalai"/>
                <a:cs typeface="TAU-Paalai"/>
              </a:rPr>
              <a:t>டும்</a:t>
            </a:r>
            <a:r>
              <a:rPr lang="en-US" sz="2400" b="1" dirty="0" smtClean="0">
                <a:latin typeface="TAU-Paalai"/>
                <a:cs typeface="TAU-Paalai"/>
              </a:rPr>
              <a:t>… </a:t>
            </a:r>
            <a:r>
              <a:rPr lang="en-US" sz="2400" b="1" dirty="0" err="1" smtClean="0">
                <a:latin typeface="TAU-Paalai"/>
                <a:cs typeface="TAU-Paalai"/>
              </a:rPr>
              <a:t>டும்</a:t>
            </a:r>
            <a:r>
              <a:rPr lang="en-US" sz="2400" b="1" dirty="0" smtClean="0">
                <a:latin typeface="TAU-Paalai"/>
                <a:cs typeface="TAU-Paalai"/>
              </a:rPr>
              <a:t>… </a:t>
            </a:r>
            <a:r>
              <a:rPr lang="en-US" sz="2400" b="1" dirty="0" err="1" smtClean="0">
                <a:latin typeface="TAU-Paalai"/>
                <a:cs typeface="TAU-Paalai"/>
              </a:rPr>
              <a:t>டும்</a:t>
            </a:r>
            <a:r>
              <a:rPr lang="en-US" sz="2400" b="1" dirty="0" smtClean="0">
                <a:latin typeface="TAU-Paalai"/>
                <a:cs typeface="TAU-Paalai"/>
              </a:rPr>
              <a:t>… (</a:t>
            </a:r>
            <a:r>
              <a:rPr lang="en-US" sz="2400" b="1" dirty="0" err="1" smtClean="0">
                <a:latin typeface="TAU-Paalai"/>
                <a:cs typeface="TAU-Paalai"/>
              </a:rPr>
              <a:t>படக்கதை</a:t>
            </a:r>
            <a:r>
              <a:rPr lang="en-US" sz="2400" b="1" dirty="0" smtClean="0">
                <a:latin typeface="TAU-Paalai"/>
                <a:cs typeface="TAU-Paalai"/>
              </a:rPr>
              <a:t>)</a:t>
            </a:r>
          </a:p>
          <a:p>
            <a:pPr>
              <a:buNone/>
            </a:pPr>
            <a:r>
              <a:rPr lang="en-US" sz="2400" b="1" dirty="0" smtClean="0">
                <a:latin typeface="TAU-Paalai"/>
                <a:cs typeface="TAU-Paalai"/>
              </a:rPr>
              <a:t>6. </a:t>
            </a:r>
            <a:r>
              <a:rPr lang="en-US" sz="2400" b="1" dirty="0" err="1" smtClean="0">
                <a:latin typeface="TAU-Paalai"/>
                <a:cs typeface="TAU-Paalai"/>
              </a:rPr>
              <a:t>எழில்</a:t>
            </a:r>
            <a:r>
              <a:rPr lang="en-US" sz="2400" b="1" dirty="0" smtClean="0">
                <a:latin typeface="TAU-Paalai"/>
                <a:cs typeface="TAU-Paalai"/>
              </a:rPr>
              <a:t> </a:t>
            </a:r>
            <a:r>
              <a:rPr lang="en-US" sz="2400" b="1" dirty="0" err="1" smtClean="0">
                <a:latin typeface="TAU-Paalai"/>
                <a:cs typeface="TAU-Paalai"/>
              </a:rPr>
              <a:t>கொஞ்சும்</a:t>
            </a:r>
            <a:r>
              <a:rPr lang="en-US" sz="2400" b="1" dirty="0" smtClean="0">
                <a:latin typeface="TAU-Paalai"/>
                <a:cs typeface="TAU-Paalai"/>
              </a:rPr>
              <a:t> </a:t>
            </a:r>
            <a:r>
              <a:rPr lang="en-US" sz="2400" b="1" dirty="0" err="1" smtClean="0">
                <a:latin typeface="TAU-Paalai"/>
                <a:cs typeface="TAU-Paalai"/>
              </a:rPr>
              <a:t>அருவி</a:t>
            </a:r>
            <a:r>
              <a:rPr lang="en-US" sz="2400" b="1" dirty="0" smtClean="0">
                <a:latin typeface="TAU-Paalai"/>
                <a:cs typeface="TAU-Paalai"/>
              </a:rPr>
              <a:t> (</a:t>
            </a:r>
            <a:r>
              <a:rPr lang="en-US" sz="2400" b="1" dirty="0" err="1" smtClean="0">
                <a:latin typeface="TAU-Paalai"/>
                <a:cs typeface="TAU-Paalai"/>
              </a:rPr>
              <a:t>ஒகேனக்கல்</a:t>
            </a:r>
            <a:r>
              <a:rPr lang="en-US" sz="2400" b="1" dirty="0" smtClean="0">
                <a:latin typeface="TAU-Paalai"/>
                <a:cs typeface="TAU-Paalai"/>
              </a:rPr>
              <a:t> -</a:t>
            </a:r>
            <a:r>
              <a:rPr lang="en-US" sz="2400" b="1" dirty="0" err="1" smtClean="0">
                <a:latin typeface="TAU-Paalai"/>
                <a:cs typeface="TAU-Paalai"/>
              </a:rPr>
              <a:t>வரலாற்றுச்</a:t>
            </a:r>
            <a:r>
              <a:rPr lang="en-US" sz="2400" b="1" dirty="0" smtClean="0">
                <a:latin typeface="TAU-Paalai"/>
                <a:cs typeface="TAU-Paalai"/>
              </a:rPr>
              <a:t> </a:t>
            </a:r>
            <a:r>
              <a:rPr lang="en-US" sz="2400" b="1" dirty="0" err="1" smtClean="0">
                <a:latin typeface="TAU-Paalai"/>
                <a:cs typeface="TAU-Paalai"/>
              </a:rPr>
              <a:t>சிறப்பு</a:t>
            </a:r>
            <a:r>
              <a:rPr lang="en-US" sz="2400" b="1" dirty="0" smtClean="0">
                <a:latin typeface="TAU-Paalai"/>
                <a:cs typeface="TAU-Paalai"/>
              </a:rPr>
              <a:t>)</a:t>
            </a:r>
          </a:p>
          <a:p>
            <a:pPr>
              <a:buNone/>
            </a:pPr>
            <a:r>
              <a:rPr lang="en-US" sz="2400" b="1" dirty="0" smtClean="0">
                <a:latin typeface="TAU-Paalai"/>
                <a:cs typeface="TAU-Paalai"/>
              </a:rPr>
              <a:t>7. </a:t>
            </a:r>
            <a:r>
              <a:rPr lang="en-US" sz="2400" b="1" dirty="0" err="1" smtClean="0">
                <a:latin typeface="TAU-Paalai"/>
                <a:cs typeface="TAU-Paalai"/>
              </a:rPr>
              <a:t>நாயும்</a:t>
            </a:r>
            <a:r>
              <a:rPr lang="en-US" sz="2400" b="1" dirty="0" smtClean="0">
                <a:latin typeface="TAU-Paalai"/>
                <a:cs typeface="TAU-Paalai"/>
              </a:rPr>
              <a:t> </a:t>
            </a:r>
            <a:r>
              <a:rPr lang="en-US" sz="2400" b="1" dirty="0" err="1" smtClean="0">
                <a:latin typeface="TAU-Paalai"/>
                <a:cs typeface="TAU-Paalai"/>
              </a:rPr>
              <a:t>ஓநாயும்</a:t>
            </a:r>
            <a:r>
              <a:rPr lang="en-US" sz="2400" b="1" dirty="0" smtClean="0">
                <a:latin typeface="TAU-Paalai"/>
                <a:cs typeface="TAU-Paalai"/>
              </a:rPr>
              <a:t> (</a:t>
            </a:r>
            <a:r>
              <a:rPr lang="en-US" sz="2400" b="1" dirty="0" err="1" smtClean="0">
                <a:latin typeface="TAU-Paalai"/>
                <a:cs typeface="TAU-Paalai"/>
              </a:rPr>
              <a:t>சிறுகதை</a:t>
            </a:r>
            <a:r>
              <a:rPr lang="en-US" sz="2400" b="1" dirty="0" smtClean="0">
                <a:latin typeface="TAU-Paalai"/>
                <a:cs typeface="TAU-Paalai"/>
              </a:rPr>
              <a:t>)</a:t>
            </a:r>
          </a:p>
          <a:p>
            <a:pPr>
              <a:buNone/>
            </a:pPr>
            <a:r>
              <a:rPr lang="en-US" sz="2400" b="1" dirty="0" smtClean="0">
                <a:latin typeface="TAU-Paalai"/>
                <a:cs typeface="TAU-Paalai"/>
              </a:rPr>
              <a:t>8. </a:t>
            </a:r>
            <a:r>
              <a:rPr lang="en-US" sz="2400" b="1" dirty="0" err="1" smtClean="0">
                <a:latin typeface="TAU-Paalai"/>
                <a:cs typeface="TAU-Paalai"/>
              </a:rPr>
              <a:t>நட்பே</a:t>
            </a:r>
            <a:r>
              <a:rPr lang="en-US" sz="2400" b="1" dirty="0" smtClean="0">
                <a:latin typeface="TAU-Paalai"/>
                <a:cs typeface="TAU-Paalai"/>
              </a:rPr>
              <a:t> </a:t>
            </a:r>
            <a:r>
              <a:rPr lang="en-US" sz="2400" b="1" dirty="0" err="1" smtClean="0">
                <a:latin typeface="TAU-Paalai"/>
                <a:cs typeface="TAU-Paalai"/>
              </a:rPr>
              <a:t>உயர்வு</a:t>
            </a:r>
            <a:r>
              <a:rPr lang="en-US" sz="2400" b="1" dirty="0" smtClean="0">
                <a:latin typeface="TAU-Paalai"/>
                <a:cs typeface="TAU-Paalai"/>
              </a:rPr>
              <a:t> (</a:t>
            </a:r>
            <a:r>
              <a:rPr lang="en-US" sz="2400" b="1" dirty="0" err="1" smtClean="0">
                <a:latin typeface="TAU-Paalai"/>
                <a:cs typeface="TAU-Paalai"/>
              </a:rPr>
              <a:t>புதிர்க்</a:t>
            </a:r>
            <a:r>
              <a:rPr lang="en-US" sz="2400" b="1" dirty="0" smtClean="0">
                <a:latin typeface="TAU-Paalai"/>
                <a:cs typeface="TAU-Paalai"/>
              </a:rPr>
              <a:t> </a:t>
            </a:r>
            <a:r>
              <a:rPr lang="en-US" sz="2400" b="1" dirty="0" err="1" smtClean="0">
                <a:latin typeface="TAU-Paalai"/>
                <a:cs typeface="TAU-Paalai"/>
              </a:rPr>
              <a:t>கதை</a:t>
            </a:r>
            <a:r>
              <a:rPr lang="en-US" sz="2400" b="1" dirty="0" smtClean="0">
                <a:latin typeface="TAU-Paalai"/>
                <a:cs typeface="TAU-Paalai"/>
              </a:rPr>
              <a:t>)</a:t>
            </a:r>
          </a:p>
          <a:p>
            <a:pPr>
              <a:buNone/>
            </a:pPr>
            <a:r>
              <a:rPr lang="en-US" sz="2400" b="1" dirty="0" smtClean="0">
                <a:latin typeface="TAU-Paalai"/>
                <a:cs typeface="TAU-Paalai"/>
              </a:rPr>
              <a:t>	</a:t>
            </a:r>
          </a:p>
          <a:p>
            <a:pPr>
              <a:buNone/>
            </a:pPr>
            <a:r>
              <a:rPr lang="en-US" sz="2400" b="1" dirty="0" smtClean="0">
                <a:latin typeface="TAU-Paalai"/>
                <a:cs typeface="TAU-Paalai"/>
              </a:rPr>
              <a:t>	</a:t>
            </a:r>
            <a:r>
              <a:rPr lang="en-US" sz="2400" b="1" dirty="0" err="1" smtClean="0">
                <a:latin typeface="TAU-Paalai"/>
                <a:cs typeface="TAU-Paalai"/>
              </a:rPr>
              <a:t>நடைமுறை</a:t>
            </a:r>
            <a:r>
              <a:rPr lang="en-US" sz="2400" b="1" dirty="0" smtClean="0">
                <a:latin typeface="TAU-Paalai"/>
                <a:cs typeface="TAU-Paalai"/>
              </a:rPr>
              <a:t> </a:t>
            </a:r>
            <a:r>
              <a:rPr lang="en-US" sz="2400" b="1" dirty="0" err="1" smtClean="0">
                <a:latin typeface="TAU-Paalai"/>
                <a:cs typeface="TAU-Paalai"/>
              </a:rPr>
              <a:t>இலக்கணம்</a:t>
            </a:r>
            <a:r>
              <a:rPr lang="en-US" sz="2400" b="1" dirty="0" smtClean="0">
                <a:latin typeface="TAU-Paalai"/>
                <a:cs typeface="TAU-Paalai"/>
              </a:rPr>
              <a:t> - </a:t>
            </a:r>
            <a:r>
              <a:rPr lang="en-US" sz="2400" b="1" dirty="0" err="1" smtClean="0">
                <a:latin typeface="TAU-Paalai"/>
                <a:cs typeface="TAU-Paalai"/>
              </a:rPr>
              <a:t>இனவெழுத்துகள்</a:t>
            </a:r>
            <a:endParaRPr lang="en-US" sz="2400" b="1" dirty="0" smtClean="0">
              <a:latin typeface="TAU-Paalai"/>
              <a:cs typeface="TAU-Paalai"/>
            </a:endParaRPr>
          </a:p>
          <a:p>
            <a:pPr>
              <a:buNone/>
            </a:pPr>
            <a:r>
              <a:rPr lang="en-US" sz="2400" b="1" dirty="0" smtClean="0">
                <a:latin typeface="TAU-Paalai"/>
                <a:cs typeface="TAU-Paalai"/>
              </a:rPr>
              <a:t>	</a:t>
            </a:r>
            <a:r>
              <a:rPr lang="en-US" sz="2400" b="1" dirty="0" err="1" smtClean="0">
                <a:latin typeface="TAU-Paalai"/>
                <a:cs typeface="TAU-Paalai"/>
              </a:rPr>
              <a:t>அகரமுதலி</a:t>
            </a:r>
            <a:endParaRPr lang="en-US" sz="2400" b="1" dirty="0" smtClean="0">
              <a:latin typeface="TAU-Paalai"/>
              <a:cs typeface="TAU-Paalai"/>
            </a:endParaRPr>
          </a:p>
          <a:p>
            <a:pPr>
              <a:buNone/>
            </a:pPr>
            <a:r>
              <a:rPr lang="en-US" sz="2400" b="1" dirty="0" smtClean="0">
                <a:latin typeface="TAU-Paalai"/>
                <a:cs typeface="TAU-Paalai"/>
              </a:rPr>
              <a:t>	</a:t>
            </a:r>
            <a:r>
              <a:rPr lang="en-US" sz="2400" b="1" dirty="0" err="1" smtClean="0">
                <a:latin typeface="TAU-Paalai"/>
                <a:cs typeface="TAU-Paalai"/>
              </a:rPr>
              <a:t>கற்றல்</a:t>
            </a:r>
            <a:r>
              <a:rPr lang="en-US" sz="2400" b="1" dirty="0" smtClean="0">
                <a:latin typeface="TAU-Paalai"/>
                <a:cs typeface="TAU-Paalai"/>
              </a:rPr>
              <a:t> </a:t>
            </a:r>
            <a:r>
              <a:rPr lang="en-US" sz="2400" b="1" dirty="0" err="1" smtClean="0">
                <a:latin typeface="TAU-Paalai"/>
                <a:cs typeface="TAU-Paalai"/>
              </a:rPr>
              <a:t>விளைவுகள்</a:t>
            </a:r>
            <a:endParaRPr lang="en-US" sz="2400" b="1" dirty="0" smtClean="0">
              <a:latin typeface="TAU-Paalai"/>
              <a:cs typeface="TAU-Paalai"/>
            </a:endParaRPr>
          </a:p>
          <a:p>
            <a:pPr>
              <a:buNone/>
            </a:pPr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endParaRPr lang="en-US" sz="24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  <a:solidFill>
            <a:srgbClr val="69F1EE"/>
          </a:solidFill>
        </p:spPr>
        <p:txBody>
          <a:bodyPr>
            <a:normAutofit/>
          </a:bodyPr>
          <a:lstStyle/>
          <a:p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பாடநூலில்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அமைந்துள்ள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செயல்பாடுகள்</a:t>
            </a:r>
            <a:endParaRPr lang="en-US" sz="2400" b="1" dirty="0">
              <a:latin typeface="TAU-Paalai" pitchFamily="34" charset="0"/>
              <a:cs typeface="TAU-Paala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685803"/>
          <a:ext cx="8686800" cy="5821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4343400"/>
              </a:tblGrid>
              <a:tr h="492305">
                <a:tc>
                  <a:txBody>
                    <a:bodyPr/>
                    <a:lstStyle/>
                    <a:p>
                      <a:r>
                        <a:rPr lang="en-US" b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வாங்க</a:t>
                      </a:r>
                      <a:r>
                        <a:rPr lang="en-US" b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பேசலாம்</a:t>
                      </a:r>
                      <a:r>
                        <a:rPr lang="en-US" b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(</a:t>
                      </a:r>
                      <a:r>
                        <a:rPr lang="en-US" b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கலந்துரையாடல்</a:t>
                      </a:r>
                      <a:r>
                        <a:rPr lang="en-US" b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)</a:t>
                      </a:r>
                      <a:endParaRPr lang="en-US" b="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பொருத்துதல்</a:t>
                      </a:r>
                      <a:endParaRPr lang="en-US" b="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2305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சரியான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விடையைத்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தெரிவு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செய்தல்</a:t>
                      </a:r>
                      <a:endParaRPr lang="en-US" dirty="0" smtClean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குழுவில்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சேராததை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வட்டமிடுதல்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07401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ஒரே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ஓசையில்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முடியும்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சொற்களை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எழுதுதல்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படம்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பார்த்துப்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பேசி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மகிழ்தல்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910372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சிறு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வட்டத்திலுள்ள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எழுத்தில்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முடியும்படி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கொடுக்கப்பட்ட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எழுத்துகளைக்கொண்டு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சொல்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உருவாக்குதல்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சிந்திக்கலாமா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3726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படக்குறியீடுகளைக்கொண்டு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சொற்களைக்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கண்டுபிடித்தல்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அகரமுதலியைப்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பார்த்துப்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பொருள்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எழுதுதல்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3726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மீண்டும்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மீண்டும்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கூறுதல்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(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நா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நெகிழ்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/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நா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பிறழ்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பயிற்சிகள்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)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சரியான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சொல்லால்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நிரப்புதல்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58084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மொழியோடு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விளையாடு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உன்னை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அறிந்துகொள்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2305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செயல்திட்டம்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எதனை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,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எங்கே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செய்வோம்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?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26646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வினாக்களுக்கு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விடையளித்தல்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எழுத்துகளைக்கொண்டு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சொல்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உருவாக்குதல்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3726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புதிர்களைப்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படித்து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,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விடையைக்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கண்டறிதல்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பாடி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மகிழ்தல்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pPr algn="r"/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தொடர்ச்சி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….</a:t>
            </a:r>
            <a:endParaRPr lang="en-US" sz="2400" dirty="0">
              <a:latin typeface="TAU-Paalai" pitchFamily="34" charset="0"/>
              <a:cs typeface="TAU-Paala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685800"/>
          <a:ext cx="8382000" cy="5875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000"/>
                <a:gridCol w="4191000"/>
              </a:tblGrid>
              <a:tr h="586740">
                <a:tc>
                  <a:txBody>
                    <a:bodyPr/>
                    <a:lstStyle/>
                    <a:p>
                      <a:r>
                        <a:rPr lang="en-US" b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உனக்குச்</a:t>
                      </a:r>
                      <a:r>
                        <a:rPr lang="en-US" b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சரியானவற்றை</a:t>
                      </a:r>
                      <a:r>
                        <a:rPr lang="en-US" b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எடுத்துக்கொண்டு</a:t>
                      </a:r>
                      <a:r>
                        <a:rPr lang="en-US" b="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உயர்ந்து</a:t>
                      </a:r>
                      <a:r>
                        <a:rPr lang="en-US" b="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செல்</a:t>
                      </a:r>
                      <a:endParaRPr lang="en-US" b="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சொல்லக்</a:t>
                      </a:r>
                      <a:r>
                        <a:rPr lang="en-US" b="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கேட்டு</a:t>
                      </a:r>
                      <a:r>
                        <a:rPr lang="en-US" b="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எழுதுதல்</a:t>
                      </a:r>
                      <a:endParaRPr lang="en-US" b="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67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குறட்பாக்களில்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இரண்டாம்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எழுத்து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ஒன்றுபோல்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வரும்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சொற்களை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எடுத்து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எழுதுதல்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சொற்களை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இணைத்து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எழுதுதல்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67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முறைமாறியுள்ள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சீர்களை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வரிசைப்படுத்தி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எழுதுதல்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சொற்களை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முறைப்படுத்திச்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சரியான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தொடரை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உருவாக்குதல்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67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குழுவிளையாட்டு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பொருத்தமான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நிறுத்தக்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குறியிடுதல்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67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புதிருக்குப்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பொருத்தமான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படத்தைப்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பொருத்துதல்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விளையாடலாம்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வாங்க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67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ஒரு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சொல்லிலுள்ள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ஏதாவது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ஓர்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எழுத்தில்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தொடங்கும்படி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புதிய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சொல்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உருவாக்குதல்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சூழலுக்கேற்ற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உணர்வைத்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தெரிவு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செய்தல்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67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அறிந்துகொள்வோம்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ஒரு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சொல்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பல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பொருள்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அறிதல்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67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சரியான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தொடரைக்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கண்டறிதல்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விரல்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பூக்கள்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செய்தல்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67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பொருத்தமான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சொல்லால்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நிரப்புதல்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படங்களை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இணைத்துச்</a:t>
                      </a:r>
                      <a:r>
                        <a:rPr lang="en-US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சொற்களைக்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கண்டுபிடித்தல்</a:t>
                      </a:r>
                      <a:endParaRPr lang="en-US" dirty="0" smtClean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  <a:solidFill>
            <a:srgbClr val="69F1EE"/>
          </a:solidFill>
        </p:spPr>
        <p:txBody>
          <a:bodyPr>
            <a:no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மாதிரிச்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செயல்பாடுகள்</a:t>
            </a:r>
            <a:endParaRPr lang="en-US" sz="2400" b="1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  <a:solidFill>
            <a:srgbClr val="69F1EE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மயில்தோகையிலுள்ள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		                        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சிந்திக்கலாமா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? </a:t>
            </a:r>
          </a:p>
          <a:p>
            <a:pPr>
              <a:buNone/>
            </a:pP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எழுத்துகளைக்கொண்டு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		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படங்களை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உற்றுநோக்குக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தூய்மையான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காற்று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சொற்கள்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உருவாக்குக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. 		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எங்கே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கிடைக்கும்?உம்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கருத்துகளை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வெளிப்படுத்துக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2446867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286000"/>
            <a:ext cx="2667000" cy="3962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2286000"/>
            <a:ext cx="2743200" cy="3962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sz="3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சொற்களை</a:t>
            </a:r>
            <a:r>
              <a:rPr lang="en-US" sz="3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இணைத்து</a:t>
            </a:r>
            <a:r>
              <a:rPr lang="en-US" sz="3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எழுதுவோம்</a:t>
            </a:r>
            <a:endParaRPr lang="en-US" sz="34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endParaRPr lang="en-US" sz="3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endParaRPr lang="en-US" sz="3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r>
              <a:rPr lang="en-US" sz="3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</a:t>
            </a:r>
          </a:p>
          <a:p>
            <a:pPr algn="ctr">
              <a:buNone/>
            </a:pPr>
            <a:endParaRPr lang="en-US" sz="3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dirty="0" smtClean="0">
                <a:latin typeface="TAU-Paalai" pitchFamily="34" charset="0"/>
                <a:cs typeface="TAU-Paalai" pitchFamily="34" charset="0"/>
              </a:rPr>
              <a:t>------, -----, -----		------, -----, -------</a:t>
            </a:r>
          </a:p>
          <a:p>
            <a:pPr>
              <a:buNone/>
            </a:pPr>
            <a:r>
              <a:rPr lang="en-US" dirty="0" smtClean="0">
                <a:latin typeface="TAU-Paalai" pitchFamily="34" charset="0"/>
                <a:cs typeface="TAU-Paalai" pitchFamily="34" charset="0"/>
              </a:rPr>
              <a:t>				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143000"/>
            <a:ext cx="3581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16090"/>
            <a:ext cx="3519684" cy="4041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62000" y="2754868"/>
            <a:ext cx="12954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FF"/>
                </a:solidFill>
              </a:rPr>
              <a:t>புத்தகம்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76400" y="1295400"/>
            <a:ext cx="17526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FF"/>
                </a:solidFill>
              </a:rPr>
              <a:t>எண்ணெய்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3200" y="2743200"/>
            <a:ext cx="13716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FF"/>
                </a:solidFill>
              </a:rPr>
              <a:t>உணவு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5000" y="4648200"/>
            <a:ext cx="1219200" cy="381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FF"/>
                </a:solidFill>
              </a:rPr>
              <a:t>நல்ல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29200" y="2831068"/>
            <a:ext cx="11430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FF"/>
                </a:solidFill>
              </a:rPr>
              <a:t>ஓநாய்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24600" y="1219200"/>
            <a:ext cx="10668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FF"/>
                </a:solidFill>
              </a:rPr>
              <a:t>உடல்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34200" y="2831068"/>
            <a:ext cx="14478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FF"/>
                </a:solidFill>
              </a:rPr>
              <a:t>சிறுவன்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96000" y="4724400"/>
            <a:ext cx="152400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FF"/>
                </a:solidFill>
              </a:rPr>
              <a:t>மெலிந்த</a:t>
            </a:r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latin typeface="TAU-Paalai" pitchFamily="34" charset="0"/>
                <a:cs typeface="TAU-Paalai" pitchFamily="34" charset="0"/>
              </a:rPr>
              <a:t>சிந்திக்கலாமா</a:t>
            </a:r>
            <a:r>
              <a:rPr lang="en-US" dirty="0" smtClean="0">
                <a:latin typeface="TAU-Paalai" pitchFamily="34" charset="0"/>
                <a:cs typeface="TAU-Paalai" pitchFamily="34" charset="0"/>
              </a:rPr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458200" cy="5486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எந்தக்</a:t>
            </a:r>
            <a:r>
              <a:rPr lang="en-US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கிளி</a:t>
            </a:r>
            <a:r>
              <a:rPr lang="en-US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மகிழ்ச்சியாக</a:t>
            </a:r>
            <a:r>
              <a:rPr lang="en-US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இருக்கும்</a:t>
            </a:r>
            <a:r>
              <a:rPr lang="en-US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? </a:t>
            </a:r>
            <a:r>
              <a:rPr lang="en-US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ஏன்</a:t>
            </a:r>
            <a:r>
              <a:rPr lang="en-US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?</a:t>
            </a:r>
          </a:p>
          <a:p>
            <a:pPr>
              <a:buNone/>
            </a:pP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752600"/>
            <a:ext cx="2057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3886200"/>
            <a:ext cx="2353827" cy="2590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3828548"/>
            <a:ext cx="2286000" cy="2648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FF">
            <a:alpha val="6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04800"/>
            <a:ext cx="8458200" cy="6248400"/>
          </a:xfrm>
        </p:spPr>
        <p:txBody>
          <a:bodyPr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en-US" sz="2400" b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U-Paalai" pitchFamily="34" charset="0"/>
                <a:cs typeface="TAU-Paalai" pitchFamily="34" charset="0"/>
              </a:rPr>
              <a:t>   </a:t>
            </a:r>
          </a:p>
          <a:p>
            <a:pPr>
              <a:buNone/>
            </a:pPr>
            <a:r>
              <a:rPr lang="en-US" sz="2400" b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U-Paalai" pitchFamily="34" charset="0"/>
                <a:cs typeface="TAU-Paalai" pitchFamily="34" charset="0"/>
              </a:rPr>
              <a:t>    </a:t>
            </a:r>
          </a:p>
          <a:p>
            <a:pPr>
              <a:buNone/>
            </a:pPr>
            <a:r>
              <a:rPr lang="en-US" sz="2400" b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U-Paalai" pitchFamily="34" charset="0"/>
                <a:cs typeface="TAU-Paalai" pitchFamily="34" charset="0"/>
              </a:rPr>
              <a:t>     </a:t>
            </a:r>
            <a:r>
              <a:rPr lang="en-US" sz="2400" b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en-US" b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Picture 2" descr="C:\Users\DELL\Desktop\IMG_20191002_0901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990600"/>
            <a:ext cx="6705600" cy="54864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</p:pic>
      <p:sp>
        <p:nvSpPr>
          <p:cNvPr id="5" name="TextBox 4"/>
          <p:cNvSpPr txBox="1"/>
          <p:nvPr/>
        </p:nvSpPr>
        <p:spPr>
          <a:xfrm>
            <a:off x="1676400" y="3810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ஒன்றுபட்டால்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உண்டு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வாழ்வு</a:t>
            </a:r>
            <a:r>
              <a:rPr lang="en-US" b="1" dirty="0" smtClean="0">
                <a:solidFill>
                  <a:srgbClr val="FF0000"/>
                </a:solidFill>
              </a:rPr>
              <a:t> (</a:t>
            </a:r>
            <a:r>
              <a:rPr lang="en-US" b="1" dirty="0" err="1" smtClean="0">
                <a:solidFill>
                  <a:srgbClr val="FF0000"/>
                </a:solidFill>
              </a:rPr>
              <a:t>படக்கதை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89EBE6"/>
          </a:solidFill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ta-IN" sz="26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படம் வாயிலாக வளர்க்கப்படும் மொழியின் அடிப்படைத் திறன்கள்</a:t>
            </a:r>
            <a:endParaRPr lang="en-US" sz="2600" b="1" i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endParaRPr lang="en-US" sz="2600" i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படம் குறித்துத் </a:t>
            </a:r>
            <a:r>
              <a:rPr lang="ta-IN" sz="26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தம் சொந்தக் கருத்து</a:t>
            </a:r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களைக் கூறச் செய்தல்</a:t>
            </a:r>
            <a:endParaRPr lang="en-US" sz="2600" dirty="0" smtClean="0"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படத்திற்குப் </a:t>
            </a:r>
            <a:r>
              <a:rPr lang="ta-IN" sz="26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பொருத்தமான தலைப்பு</a:t>
            </a:r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 கூறுதல்</a:t>
            </a:r>
            <a:r>
              <a:rPr lang="en-US" sz="2600" dirty="0" smtClean="0">
                <a:latin typeface="TAU-Paalai" pitchFamily="34" charset="0"/>
                <a:cs typeface="TAU-Paalai" pitchFamily="34" charset="0"/>
              </a:rPr>
              <a:t> / </a:t>
            </a:r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எழுதுதல்</a:t>
            </a:r>
            <a:endParaRPr lang="en-US" sz="2600" dirty="0" smtClean="0"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6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படங்களிலுள்ள</a:t>
            </a:r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 விலங்குகள்</a:t>
            </a:r>
            <a:r>
              <a:rPr lang="en-US" sz="26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பறவைகள் போன்றவற்றின் </a:t>
            </a:r>
            <a:r>
              <a:rPr lang="ta-IN" sz="26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செயல்களைக் கூறுதல்</a:t>
            </a:r>
            <a:endParaRPr lang="en-US" sz="26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படத்திலுள்ள விலங்குகள்</a:t>
            </a:r>
            <a:r>
              <a:rPr lang="en-US" sz="26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பறவைகள் பேசுவதுபோல் </a:t>
            </a:r>
            <a:r>
              <a:rPr lang="ta-IN" sz="26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உரையாடல் எழுதுதல்</a:t>
            </a:r>
            <a:endParaRPr lang="en-US" sz="26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பறவை</a:t>
            </a:r>
            <a:r>
              <a:rPr lang="en-US" sz="26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விலங்குபோலத் தன்னை நினைத்துக்கொண்டு</a:t>
            </a:r>
            <a:r>
              <a:rPr lang="en-US" sz="26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6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கற்பனையாகப் பேசுதல்</a:t>
            </a:r>
            <a:endParaRPr lang="en-US" sz="26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குறிப்பிட்ட </a:t>
            </a:r>
            <a:r>
              <a:rPr lang="ta-IN" sz="26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படக்காட்சிக்கு முன்னரும் பின்னரும்</a:t>
            </a:r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26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என்னென்ன நடந்திருக்கும் எனக் கூறச் செய்தல்</a:t>
            </a:r>
            <a:endParaRPr lang="en-US" sz="26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படக்காட்சிகளை </a:t>
            </a:r>
            <a:r>
              <a:rPr lang="ta-IN" sz="26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வரிசைப்படுத்தச் செய்தல்</a:t>
            </a:r>
            <a:r>
              <a:rPr lang="en-US" sz="2600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தொடர் நிகழ்வுக் கதைகள்</a:t>
            </a:r>
            <a:r>
              <a:rPr lang="en-US" sz="2600" dirty="0" smtClean="0">
                <a:latin typeface="TAU-Paalai" pitchFamily="34" charset="0"/>
                <a:cs typeface="TAU-Paalai" pitchFamily="34" charset="0"/>
              </a:rPr>
              <a:t>)</a:t>
            </a:r>
          </a:p>
          <a:p>
            <a:pPr lvl="0" algn="just"/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படக்காட்சிக்கு ஏற்றவாறு </a:t>
            </a:r>
            <a:r>
              <a:rPr lang="ta-IN" sz="26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வினாக்களை உருவாக்கச் செய்தல்</a:t>
            </a:r>
            <a:endParaRPr lang="en-US" sz="26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படத்திலிருந்து </a:t>
            </a:r>
            <a:r>
              <a:rPr lang="ta-IN" sz="26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பெயரையும் செயலையும் கூறச் செய்தல்</a:t>
            </a:r>
            <a:endParaRPr lang="en-US" sz="26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படத்தைப் பார்த்துச் </a:t>
            </a:r>
            <a:r>
              <a:rPr lang="ta-IN" sz="26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சொற்றொடர்கள் உருவாக்கச் செய்தல்</a:t>
            </a:r>
            <a:endParaRPr lang="en-US" sz="26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600" dirty="0" smtClean="0">
                <a:latin typeface="TAU-Paalai" pitchFamily="34" charset="0"/>
                <a:cs typeface="TAU-Paalai" pitchFamily="34" charset="0"/>
              </a:rPr>
              <a:t>தான் ஏற்கெனவே </a:t>
            </a:r>
            <a:r>
              <a:rPr lang="ta-IN" sz="26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பார்த்த படங்களையும் அறிந்த கருத்துகளையும் இணைத்தோ ஒப்பிட்டோ கூறச் செய்தல்</a:t>
            </a:r>
            <a:endParaRPr lang="en-US" sz="26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89EBE6"/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ta-IN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படக்கதைகளை மேம்படுத்தும் வழிமுறைகள்</a:t>
            </a:r>
            <a:endParaRPr lang="en-US" b="1" i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endParaRPr lang="en-US" i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பாடப்புத்தகத்தில் உள்ள படக்கதைகள் மட்டுமின்றி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வேறு சில படக்கதைகளையும் மாணவர்களைக் கொண்டுவரச் செய்து வகுப்பில் காட்சிப்படுத்துதல்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lvl="0" algn="just"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பாடம் கற்பிக்கும்போது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அதனுடன்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தொடர்புடைய படக்கதைகளை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யும்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படங்களையும்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பயன்படுத்துதல்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lvl="0" algn="just"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நற்பண்புகளை விளக்கும் படக்கதைகளை வகுப்பறைகளில் அங்கங்கே காட்சிப்படுத்துதல்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lvl="0" algn="just"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மாணவர்களையே படஅகராதி தயார் செய்யவும் ஊக்கப்படுத்துதல்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lvl="0" algn="just"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படங்களைக் கத்தரித்துப் படத்தொகுப்புப் பெட்டிகளில் காட்சிப்படுத்தச் செய்தல்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  <a:ln w="76200">
            <a:solidFill>
              <a:srgbClr val="0000FF"/>
            </a:solidFill>
          </a:ln>
        </p:spPr>
        <p:txBody>
          <a:bodyPr>
            <a:normAutofit fontScale="90000"/>
          </a:bodyPr>
          <a:lstStyle/>
          <a:p>
            <a:r>
              <a:rPr lang="en-US" sz="2700" b="1" dirty="0" err="1" smtClean="0">
                <a:latin typeface="TAU-Paalai" pitchFamily="34" charset="0"/>
                <a:cs typeface="TAU-Paalai" pitchFamily="34" charset="0"/>
              </a:rPr>
              <a:t>மொழிப்பாடம்</a:t>
            </a:r>
            <a:r>
              <a:rPr lang="en-US" sz="2700" b="1" dirty="0" smtClean="0">
                <a:latin typeface="TAU-Paalai" pitchFamily="34" charset="0"/>
                <a:cs typeface="TAU-Paalai" pitchFamily="34" charset="0"/>
              </a:rPr>
              <a:t> கற்பித்தல் </a:t>
            </a:r>
            <a:r>
              <a:rPr lang="en-US" sz="2700" b="1" dirty="0" err="1" smtClean="0">
                <a:latin typeface="TAU-Paalai" pitchFamily="34" charset="0"/>
                <a:cs typeface="TAU-Paalai" pitchFamily="34" charset="0"/>
              </a:rPr>
              <a:t>முறைகள்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6019800"/>
          </a:xfrm>
          <a:ln w="76200">
            <a:solidFill>
              <a:srgbClr val="0000FF"/>
            </a:solidFill>
          </a:ln>
        </p:spPr>
        <p:txBody>
          <a:bodyPr>
            <a:normAutofit fontScale="92500" lnSpcReduction="10000"/>
          </a:bodyPr>
          <a:lstStyle/>
          <a:p>
            <a:pPr algn="just"/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விரிவுரை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பெருங்குழுக்களுக்கு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எளிமையாகக்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கற்பித்தல்</a:t>
            </a:r>
          </a:p>
          <a:p>
            <a:pPr algn="just"/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நடிப்பு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19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ஒன்றைப்போல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அல்லது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ஒருவரைப்போல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நடித்துக்காட்டிக்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விளையாட்டு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ஆர்வமூட்டும்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மொழி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விளையாட்டுகள்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சொற்புதிர்களை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	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உருவாக்கித்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  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தருதல்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செயல்திட்ட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குறிப்பிட்ட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செயலைத்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தேர்ந்தெடுத்துத்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திட்டமிட்டு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நிறைவேற்றச்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செய்ததை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மதிப்பிடுதல்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ஒப்படைப்பு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குறிப்பிட்ட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தலைப்பில்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செய்திகளைத்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தேடித்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தொகுத்துவரச்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செயல்வழிக்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தாமே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செயலில்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ஈடுபட்டுக்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கற்றுக்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கொள்ளச்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படைப்பாற்றல்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கல்வி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மனப்பாட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நிலையிலிருந்து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சிந்தித்துச்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செயல்படும்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நிலைக்கு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மாற்றுதல்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கற்பித்தலில்</a:t>
            </a: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தொழில்நுட்பம்</a:t>
            </a:r>
            <a:endParaRPr lang="en-US" sz="2000" b="1" dirty="0" smtClean="0">
              <a:solidFill>
                <a:srgbClr val="FF0000"/>
              </a:solidFill>
              <a:latin typeface="TAU-Paalai" pitchFamily="34" charset="0"/>
              <a:cs typeface="TAU-Paalai" pitchFamily="34" charset="0"/>
            </a:endParaRPr>
          </a:p>
          <a:p>
            <a:pPr algn="just"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தொழில்நுட்பக்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கருவிகளைப்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பயன்படுத்திக்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கற்பித்தல்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  <a:solidFill>
            <a:srgbClr val="89EBE6"/>
          </a:solidFill>
          <a:ln w="28575">
            <a:solidFill>
              <a:srgbClr val="0000FF"/>
            </a:solidFill>
            <a:prstDash val="lgDash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3600" dirty="0" smtClean="0">
                <a:latin typeface="TAU-Paalai" pitchFamily="34" charset="0"/>
                <a:cs typeface="TAU-Paalai" pitchFamily="34" charset="0"/>
              </a:rPr>
              <a:t>                                                        </a:t>
            </a:r>
            <a:br>
              <a:rPr lang="en-US" sz="3600" dirty="0" smtClean="0">
                <a:latin typeface="TAU-Paalai" pitchFamily="34" charset="0"/>
                <a:cs typeface="TAU-Paalai" pitchFamily="34" charset="0"/>
              </a:rPr>
            </a:br>
            <a:r>
              <a:rPr lang="en-US" sz="3100" b="1" i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ஒன்றுபட்டால்</a:t>
            </a:r>
            <a:r>
              <a:rPr lang="en-US" sz="3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100" b="1" i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உண்டு</a:t>
            </a:r>
            <a:r>
              <a:rPr lang="en-US" sz="3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100" b="1" i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வாழ்வு</a:t>
            </a:r>
            <a:r>
              <a:rPr lang="en-US" sz="3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600" dirty="0" smtClean="0">
                <a:latin typeface="TAU-Paalai" pitchFamily="34" charset="0"/>
                <a:cs typeface="TAU-Paalai" pitchFamily="34" charset="0"/>
              </a:rPr>
              <a:t/>
            </a:r>
            <a:br>
              <a:rPr lang="en-US" sz="3600" dirty="0" smtClean="0">
                <a:latin typeface="TAU-Paalai" pitchFamily="34" charset="0"/>
                <a:cs typeface="TAU-Paalai" pitchFamily="34" charset="0"/>
              </a:rPr>
            </a:br>
            <a:endParaRPr lang="en-US" sz="3600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6019800"/>
          </a:xfrm>
          <a:solidFill>
            <a:srgbClr val="89EBE6"/>
          </a:solidFill>
          <a:ln w="38100">
            <a:solidFill>
              <a:srgbClr val="FF000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47500" lnSpcReduction="20000"/>
          </a:bodyPr>
          <a:lstStyle/>
          <a:p>
            <a:pPr>
              <a:buNone/>
            </a:pPr>
            <a:endParaRPr lang="en-US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6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6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6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நோக்கங்கள்</a:t>
            </a:r>
            <a:r>
              <a:rPr lang="en-US" sz="66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endParaRPr lang="en-US" sz="6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படம்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வாயிலாகக்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கதையைப்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புரிந்துகொள்ளல்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படம்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உணர்த்தும்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உரையாடலைப்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படித்துப்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புரிந்துகொள்ளல்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தானே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கற்க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முயலுதல்</a:t>
            </a:r>
            <a:endParaRPr lang="en-US" sz="5000" b="1" dirty="0" smtClean="0">
              <a:solidFill>
                <a:srgbClr val="002060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புதிய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சொற்களையும்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அவற்றின்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பொருளையும்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அறிந்துகொள்ளல்</a:t>
            </a:r>
            <a:endParaRPr lang="en-US" sz="5000" b="1" dirty="0" smtClean="0">
              <a:solidFill>
                <a:srgbClr val="002060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தாம்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படித்துப்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பொருளுணர்ந்ததைத்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தம்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சொந்தநடையில்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கூறுதல்</a:t>
            </a:r>
            <a:endParaRPr lang="en-US" sz="5000" b="1" dirty="0" smtClean="0">
              <a:solidFill>
                <a:srgbClr val="002060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சிந்தனைத்திறனை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வளர்த்துக்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கொள்ளல்</a:t>
            </a:r>
            <a:endParaRPr lang="en-US" sz="5000" b="1" dirty="0" smtClean="0">
              <a:solidFill>
                <a:srgbClr val="002060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கதை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உணர்த்தும்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அறநெறிக்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கருத்துகளைப்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புரிந்துகொண்டு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தம்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வாழ்வில்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பின்பற்றுதல்</a:t>
            </a:r>
            <a:endParaRPr lang="en-US" sz="5000" b="1" dirty="0" smtClean="0">
              <a:solidFill>
                <a:srgbClr val="002060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கதைப்பகுதியைக்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குரலேற்ற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இறக்கத்துடன்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படித்துக்காட்டுதல்</a:t>
            </a:r>
            <a:endParaRPr lang="en-US" sz="5000" b="1" dirty="0" smtClean="0">
              <a:solidFill>
                <a:srgbClr val="002060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கதைமாந்தர்போல்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நடித்துக்காட்ட</a:t>
            </a:r>
            <a:r>
              <a:rPr lang="en-US" sz="5000" b="1" dirty="0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5000" b="1" dirty="0" err="1" smtClean="0">
                <a:solidFill>
                  <a:srgbClr val="002060"/>
                </a:solidFill>
                <a:latin typeface="TAU-Paalai" pitchFamily="34" charset="0"/>
                <a:cs typeface="TAU-Paalai" pitchFamily="34" charset="0"/>
              </a:rPr>
              <a:t>முயலுதல்</a:t>
            </a:r>
            <a:endParaRPr lang="en-US" sz="5000" b="1" dirty="0" smtClean="0">
              <a:solidFill>
                <a:srgbClr val="002060"/>
              </a:solidFill>
              <a:latin typeface="TAU-Paalai" pitchFamily="34" charset="0"/>
              <a:cs typeface="TAU-Paalai" pitchFamily="34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>
            <a:alpha val="4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04800"/>
            <a:ext cx="8686800" cy="6248400"/>
          </a:xfrm>
          <a:solidFill>
            <a:srgbClr val="89EBE6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ta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படம் வாயிலாக வெளிப்படும் கற்றல் விளைவுகள்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படம் குறித்து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தம் சொந்தக் கருத்தைத் தம் சொந்த மொழியில் வெளிப்படுத்துவர்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படங்களுக்குரிய பெயர்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 அறிவதன்மூலம் பெயர்ச்சொல்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வினைச்சொல் அறிவர்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சொற்றொடர் உருவாக்கும் திறன் பெறுவர்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கோவையாகப் பேசும் திறன் பெறுவர்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தாம் ஏற்கெனவே அறிந்த செய்திகளுடன் ஒப்பிட்டுப் பார்ப்பர்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 algn="just"/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படத்திற்கு முன்னும் பின்னும் இடம்பெறும் நிகழ்வுகளைக் கற்பனை செய்வர்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பறவை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விலங்குபோலத் தம்மை நினைத்துக்கொண்டு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கற்பனை உரையாடல் அமைப்பர்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பறவை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விலங்கு போன்றவற்றின் செயல்களைக் கூறும்போது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இயல்பாகவே நடைமுறை இலக்கணத்தை அறிந்துகொள்வர்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கா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குயில் கூவுகிறது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நாய் குரைக்கிறது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பூனை கத்துகிறது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…</a:t>
            </a:r>
          </a:p>
          <a:p>
            <a:pPr lvl="0" algn="just"/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பறவை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விலங்குகளின் எண்ணிக்கையை அறியும்போது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எண்களைப் பற்றியும் ஒருமை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பன்மை குறித்தும் அறிந்துகொள்வர்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 algn="just"/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பறவை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விலங்கு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மனிதர் பாகுபாடு அறியும்போது உயர்திணை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அஃறிணை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பால் பாகுபாடு முதலியன அறிவர்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/>
            <a:endParaRPr lang="en-US" sz="20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FF">
            <a:alpha val="2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r>
              <a:rPr lang="en-US" sz="2400" b="1" i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sz="24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i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செயல்பாடுகள்</a:t>
            </a:r>
            <a:endParaRPr lang="en-US" b="1" i="1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solidFill>
            <a:srgbClr val="89EBE6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அறிமுகச்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முன்னறிவுத்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தொடர்பான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வினாக்கள்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கேட்டல்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படங்களைக்காட்டி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அறிமுகம்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குழந்தைகள்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அறிந்த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வேறு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சில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கதைகளைக்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கூறி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ஆர்வமூட்டல்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நடிப்புமுறையைப்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பயன்படுத்துதல்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பங்கேற்றல்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கலந்துரையாடல்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வினாவிடை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காணொலிப்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படங்கள்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போன்ற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பொருத்தமுடைய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உத்திகளையும்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அணுகுமுறைகளையும்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பயன்படுத்துதல்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தொடங்குதல்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படங்களைக்காட்டி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விளக்குதல்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பொருள்புரியும்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வகையில்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நிறுத்திப்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படித்தல்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உரையாடலுக்கேற்ப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குரல்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ஏற்றஇறக்கம்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சைகை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ஒலிக்குறிப்பு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உடல்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அசைவுகளைப்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பயன்படுத்துதல்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குழந்தைகள்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உற்றுக்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கவனிக்கிறார்களா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புரிந்துகொண்டனரா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என்பதை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இடையிடையே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சிறுசிறு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வினாக்கள்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கேட்டல்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172200"/>
          </a:xfrm>
          <a:solidFill>
            <a:srgbClr val="89EBE6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சொற்களஞ்சியம்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பெருக்குதல்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புதிய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அறிமுகம்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(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விவாதம்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அதிகம்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பாலைவனம்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பாதுகாப்பு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போட்டி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குளிர்ச்சி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வெப்பம்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வேட்டை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அதிர்ச்சி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…)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புதிய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சொற்களுக்குரிய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விளக்குதல்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அறிந்துகொண்ட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பேச்சிலும்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எழுத்திலும்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பயன்படுத்தச்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சொற்களுக்குரிய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எதிர்ச்சொற்களை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அறியச்செய்தல்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(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அதிகம்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உயர்ந்தவர்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வெளியே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பாலைவனம்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குளிர்ச்சி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நண்பர்கள்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ஒற்றுமை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…)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நடைமுறை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இலக்கணம்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அறியச்செய்தல்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ஒருமை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பன்மை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உணர்த்துதல்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(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மரம்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மரங்கள்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விலங்கு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விலங்குகள்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,…….)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உயர்திணை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அஃறிணை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அறியச்செய்தல்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(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மரங்கள்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விலங்குகள்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மனிதர்கள்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வேட்டைக்காரர்கள்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)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பெயர்ச்சொல்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வினைச்சொல்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அறியச்செய்தல்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(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மரம்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விலங்கு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நடந்தது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சென்றன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……)</a:t>
            </a:r>
          </a:p>
          <a:p>
            <a:endParaRPr lang="en-US" sz="1600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172200"/>
          </a:xfrm>
          <a:solidFill>
            <a:srgbClr val="89EBE6"/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வலுப்படுத்துதல்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தாம்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கேட்டுணர்ந்த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கதையைத்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சொந்தநடையில்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வெளிப்படுத்துதல்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ஒற்றுமை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என்னும்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பண்புணர்த்தும்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வேறு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சில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கதைகளைக்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கூறுதல்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வரும்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பாத்திரங்களுக்கேற்ப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உரையாடி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நடித்துக்காட்டல்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கற்பனையாகக்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கூறச்செய்தல்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விலங்குகள்போல்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மூகமூடி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அணிந்து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உரையாடுதல்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இந்தச்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சூழலில்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நானாக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இருந்தால்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என்ன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செய்திருப்பேன்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எனச்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சிந்தித்தல்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எளிய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தொடர்களை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அறிந்துகொண்டு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அவைபோன்று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வேறுசில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தொடர்களை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உருவாக்குதல்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வாழ்வியல்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திறன்கள்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ஒருவருடன்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ஒருவர்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இணக்கமாக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வாழ்தல்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ஒற்றுமையின்மையால்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ஏற்படும்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தீமைகளை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உணர்தல்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ஒருவரையொருவர்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மதித்தல்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ஒருவருக்கொருவர்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விட்டுக்கொடுத்தல்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சிந்தித்துச்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செயல்படுதல்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அனைவரையும்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சமமாகக்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கருதுதல்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172200"/>
          </a:xfrm>
          <a:solidFill>
            <a:srgbClr val="69F1EE"/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மதிப்பீடு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புரிந்துகொண்ட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கதையை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வாய்மொழியாகக்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சொந்தநடையில்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)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கூறவைத்தல்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பாத்திரமேற்று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நடிக்கச்செய்தல்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விலங்குகளுக்குரிய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பெயர்களைக்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கேட்டல்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உரையாடலைக்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குரல்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ஏற்றஇறக்கத்துடன்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படித்துக்காட்டச்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சொல்லல்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படத்தையும்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சொல்லையும்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பொருத்தச்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புதிய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படித்துப்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கூறுதல்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அறிந்துகொண்ட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சொற்களைத்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தொடரில்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அமைத்தல்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வினாக்களுக்கு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விடை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சரியான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விடையைத்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தெரிவு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தொடர்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வழங்கல்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தாம்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அறிந்துகொண்ட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சில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படக்கதைகளை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வகுப்பில்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கூறுதல்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படக்கதைகளைத்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திரட்டித்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தொகுப்பு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உருவாக்குதல்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வரைந்து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வண்ணம்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தீட்டுதல்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இவைபோன்று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வேறு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செயல்பாடுகளை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ஆசிரியர்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வடிவமைத்து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வழங்கலாம்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8600"/>
            <a:ext cx="8686800" cy="6400800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                                                                         </a:t>
            </a:r>
            <a:r>
              <a:rPr lang="en-US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நன்றி</a:t>
            </a:r>
            <a:endParaRPr lang="en-US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051" name="Picture 3" descr="C:\Users\DELL\Desktop\IMG_20191002_1315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828800"/>
            <a:ext cx="7790744" cy="47269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763000" cy="609600"/>
          </a:xfrm>
          <a:ln w="57150">
            <a:solidFill>
              <a:srgbClr val="0000FF"/>
            </a:solidFill>
          </a:ln>
        </p:spPr>
        <p:txBody>
          <a:bodyPr>
            <a:normAutofit/>
          </a:bodyPr>
          <a:lstStyle/>
          <a:p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கற்பித்தல்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அணுகுமுறைகள்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85800"/>
            <a:ext cx="8763000" cy="5943600"/>
          </a:xfrm>
          <a:ln w="57150">
            <a:solidFill>
              <a:srgbClr val="0000FF"/>
            </a:solidFill>
          </a:ln>
        </p:spPr>
        <p:txBody>
          <a:bodyPr>
            <a:normAutofit fontScale="77500" lnSpcReduction="20000"/>
          </a:bodyPr>
          <a:lstStyle/>
          <a:p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ஆசிரியர்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மைய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அணுகுமுறை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ஆசிரியர்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செயல்பாடுகள்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மிகுதி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மாணவர்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மைய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அணுகுமுறை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செய்து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கண்டறிமுறை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பாடத்திட்ட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அணுகுமுறை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</a:p>
          <a:p>
            <a:pPr algn="just">
              <a:lnSpc>
                <a:spcPct val="120000"/>
              </a:lnSpc>
              <a:buNone/>
            </a:pP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இலக்கிய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மன்றம்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கண்காட்சி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கலைத்திட்ட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இணைச்செயல்பாடு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திறன்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அடிப்படையிலான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அணுகுமுறை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</a:p>
          <a:p>
            <a:pPr algn="just">
              <a:lnSpc>
                <a:spcPct val="120000"/>
              </a:lnSpc>
              <a:buNone/>
            </a:pP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வினாடி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வினா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ஆக்கம்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சார்ந்த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அணுகுமுறை</a:t>
            </a:r>
            <a:r>
              <a:rPr lang="en-IN" sz="2000" dirty="0" smtClean="0">
                <a:latin typeface="TAU-Paalai" pitchFamily="34" charset="0"/>
                <a:cs typeface="TAU-Paalai" pitchFamily="34" charset="0"/>
              </a:rPr>
              <a:t> </a:t>
            </a:r>
          </a:p>
          <a:p>
            <a:pPr algn="just">
              <a:lnSpc>
                <a:spcPct val="120000"/>
              </a:lnSpc>
              <a:buNone/>
            </a:pP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செயல்திட்டம்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 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வழங்குதல்</a:t>
            </a:r>
            <a:endParaRPr lang="en-IN" sz="2000" b="1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  <a:buNone/>
            </a:pPr>
            <a:endParaRPr lang="en-IN" sz="2000" dirty="0" smtClean="0">
              <a:latin typeface="TAU-Paalai" pitchFamily="34" charset="0"/>
              <a:cs typeface="TAU-Paalai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</a:t>
            </a:r>
            <a:r>
              <a:rPr lang="en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ஒருங்கிணைப்பு</a:t>
            </a:r>
            <a:r>
              <a:rPr lang="en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அணுகுமுறை</a:t>
            </a:r>
            <a:r>
              <a:rPr lang="en-IN" sz="2000" dirty="0" smtClean="0">
                <a:latin typeface="TAU-Paalai" pitchFamily="34" charset="0"/>
                <a:cs typeface="TAU-Paalai" pitchFamily="34" charset="0"/>
              </a:rPr>
              <a:t> </a:t>
            </a:r>
          </a:p>
          <a:p>
            <a:pPr algn="just">
              <a:lnSpc>
                <a:spcPct val="120000"/>
              </a:lnSpc>
              <a:buNone/>
            </a:pP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ஒரே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தலைப்பில்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அமைந்த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வெவ்வேறு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பாடங்களை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இணைத்துக்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				</a:t>
            </a:r>
            <a:r>
              <a:rPr lang="en-IN" sz="2000" b="1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) 	 </a:t>
            </a:r>
            <a:r>
              <a:rPr lang="en-IN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(</a:t>
            </a: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தமிழ்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–</a:t>
            </a:r>
            <a:r>
              <a:rPr lang="en-IN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மழைநீர்</a:t>
            </a:r>
            <a:r>
              <a:rPr lang="en-IN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IN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பாடல்</a:t>
            </a:r>
            <a:r>
              <a:rPr lang="en-IN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)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IN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அறிவியல்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IN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நீர்</a:t>
            </a:r>
            <a:r>
              <a:rPr lang="en-IN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IN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சுழற்சி</a:t>
            </a:r>
            <a:r>
              <a:rPr lang="en-IN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IN" sz="20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பாடம்</a:t>
            </a:r>
            <a:r>
              <a:rPr lang="en-IN" sz="20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)</a:t>
            </a:r>
            <a:r>
              <a:rPr lang="en-IN" sz="2000" b="1" dirty="0" smtClean="0">
                <a:latin typeface="TAU-Paalai" pitchFamily="34" charset="0"/>
                <a:cs typeface="TAU-Paalai" pitchFamily="34" charset="0"/>
              </a:rPr>
              <a:t>)</a:t>
            </a:r>
            <a:endParaRPr lang="en-US" sz="2000" b="1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"/>
            <a:ext cx="8686800" cy="6553200"/>
          </a:xfrm>
          <a:ln w="76200">
            <a:solidFill>
              <a:srgbClr val="0000FF"/>
            </a:solidFill>
          </a:ln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endParaRPr lang="en-US" b="1" dirty="0" smtClean="0"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b="1" dirty="0" err="1" smtClean="0">
                <a:latin typeface="TAU-Paalai" pitchFamily="34" charset="0"/>
                <a:cs typeface="TAU-Paalai" pitchFamily="34" charset="0"/>
              </a:rPr>
              <a:t>உத்திகள்</a:t>
            </a:r>
            <a:endParaRPr lang="en-US" b="1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உற்றுநோக்கச்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400" b="1" dirty="0" smtClean="0">
              <a:solidFill>
                <a:srgbClr val="009900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அழகான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கையெழுத்துப்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பயிற்சி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புலக்காட்சி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மூலம்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உய்த்துணர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வைத்தல்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		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மழைக்காலம்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என்னும்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தலைப்பில்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கட்டுரை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			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எழுதும்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பயிற்சி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முயன்று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தவறிக்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கற்றுக்கொள்ளச்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400" b="1" dirty="0" smtClean="0">
              <a:solidFill>
                <a:srgbClr val="009900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	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பிழையின்றிப்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பேச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எழுத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படிப்பதற்குப்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பயிற்சி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கண்டுபிடிப்புவழிக்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கற்கச்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400" b="1" dirty="0" smtClean="0">
              <a:solidFill>
                <a:srgbClr val="009900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நடைமுறை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இலக்கணங்கள்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அறியும்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பயிற்சி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எ.கா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.) 			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இனஎழுத்துகளைக்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கண்டறிதல்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)</a:t>
            </a: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பங்கேற்றுக்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கற்கச்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செய்தல்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நாடகம்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உரையாடல்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நடிப்பு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மொழி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விளையாட்டு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கதைவழிக்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கற்கச்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400" b="1" dirty="0" smtClean="0">
              <a:solidFill>
                <a:srgbClr val="009900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பாடப்பொருளுக்குப்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பொருத்தமான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கதைகள்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படங்கள்வழிக்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கற்கச்</a:t>
            </a: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400" b="1" dirty="0" smtClean="0">
              <a:solidFill>
                <a:srgbClr val="009900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b="1" dirty="0" smtClean="0">
                <a:solidFill>
                  <a:srgbClr val="009900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			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பறவை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விலங்கு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படக்கதைகள்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ஆளுமைகள்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sz="27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700" b="1" dirty="0" err="1" smtClean="0">
                <a:latin typeface="TAU-Paalai" pitchFamily="34" charset="0"/>
                <a:cs typeface="TAU-Paalai" pitchFamily="34" charset="0"/>
              </a:rPr>
              <a:t>மொழிப்பாடம்</a:t>
            </a:r>
            <a:r>
              <a:rPr lang="en-US" sz="27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700" b="1" dirty="0" err="1" smtClean="0">
                <a:latin typeface="TAU-Paalai" pitchFamily="34" charset="0"/>
                <a:cs typeface="TAU-Paalai" pitchFamily="34" charset="0"/>
              </a:rPr>
              <a:t>கற்பிக்கும்</a:t>
            </a:r>
            <a:r>
              <a:rPr lang="en-US" sz="27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700" b="1" dirty="0" err="1" smtClean="0">
                <a:latin typeface="TAU-Paalai" pitchFamily="34" charset="0"/>
                <a:cs typeface="TAU-Paalai" pitchFamily="34" charset="0"/>
              </a:rPr>
              <a:t>படிநிலைகள்</a:t>
            </a:r>
            <a:endParaRPr lang="en-US" sz="2700" b="1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542384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en-US" dirty="0" smtClean="0"/>
              <a:t> </a:t>
            </a:r>
            <a:r>
              <a:rPr lang="ta-IN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ஆசிரியர்</a:t>
            </a:r>
            <a:r>
              <a:rPr lang="en-US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 </a:t>
            </a:r>
            <a:r>
              <a:rPr lang="ta-IN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மாணவர்களிடையே இணக்கமான சூழலை உருவாக்கிக் கேட்டல்</a:t>
            </a:r>
            <a:r>
              <a:rPr lang="en-US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பேசுதல் திறனை வளர்த்தல்</a:t>
            </a:r>
            <a:r>
              <a:rPr lang="en-US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ta-IN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</a:t>
            </a:r>
            <a:r>
              <a:rPr lang="en-US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 </a:t>
            </a:r>
            <a:r>
              <a:rPr lang="ta-IN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மேம்படுத்துதல்</a:t>
            </a:r>
            <a:r>
              <a:rPr lang="en-US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 algn="just">
              <a:buNone/>
            </a:pPr>
            <a:endParaRPr lang="en-US" sz="2100" b="1" i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நுண்தசைப் பயிற்சியளித்தல்</a:t>
            </a:r>
            <a:endParaRPr lang="en-IN" sz="2100" b="1" i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>
              <a:buNone/>
            </a:pPr>
            <a:endParaRPr lang="en-US" sz="2100" b="1" i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பெருந்தசைப் பயிற்சியளித்தல்</a:t>
            </a:r>
            <a:endParaRPr lang="en-US" sz="2100" b="1" i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>
              <a:buNone/>
            </a:pPr>
            <a:endParaRPr lang="en-US" sz="2100" b="1" i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கூர்ந்து கவனிக்கும்</a:t>
            </a:r>
            <a:r>
              <a:rPr lang="en-US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ta-IN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</a:t>
            </a:r>
            <a:r>
              <a:rPr lang="en-US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 </a:t>
            </a:r>
            <a:r>
              <a:rPr lang="ta-IN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உற்றுநோக்கும் திறனை வளர்க்கும் பயிற்சியளித்தல்</a:t>
            </a:r>
            <a:endParaRPr lang="en-US" sz="2100" b="1" i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>
              <a:buNone/>
            </a:pPr>
            <a:endParaRPr lang="en-US" sz="2100" b="1" i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எழுத்துகளை அறிமுகம் செய்தல்</a:t>
            </a:r>
            <a:r>
              <a:rPr lang="en-US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 algn="just">
              <a:buNone/>
            </a:pPr>
            <a:endParaRPr lang="en-US" sz="2100" b="1" i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எழுத்துகளை எழுதப் பயிற்சியளித்தல்</a:t>
            </a:r>
            <a:r>
              <a:rPr lang="en-US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 algn="just">
              <a:buNone/>
            </a:pPr>
            <a:endParaRPr lang="en-US" sz="2100" b="1" i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எழுத்துகளை இணைத்துப்படிக்கப் பயிற்சியளித்தல்</a:t>
            </a:r>
            <a:r>
              <a:rPr lang="en-US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 algn="just">
              <a:buNone/>
            </a:pPr>
            <a:endParaRPr lang="en-US" sz="2100" b="1" i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படித்துக்கொண்டே எழுதப் பயிற்சியளித்தல்</a:t>
            </a:r>
            <a:r>
              <a:rPr lang="en-US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 algn="just">
              <a:buNone/>
            </a:pPr>
            <a:endParaRPr lang="en-US" sz="2100" b="1" i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ta-IN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படக்காட்சியின் மூலம் எளிய சொற்றொடர்களை அறிமுகம் செய்தல்</a:t>
            </a:r>
            <a:r>
              <a:rPr lang="en-US" sz="2100" b="1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 algn="just"/>
            <a:endParaRPr lang="en-US" sz="2100" dirty="0" smtClean="0">
              <a:latin typeface="TAU-Paalai" pitchFamily="34" charset="0"/>
              <a:cs typeface="TAU-Paalai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ln w="38100">
            <a:solidFill>
              <a:srgbClr val="0000FF"/>
            </a:solidFill>
          </a:ln>
        </p:spPr>
        <p:txBody>
          <a:bodyPr>
            <a:normAutofit fontScale="90000"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இரண்டாம்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வகுப்பு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இரண்டாம்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பருவம்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/>
            </a:r>
            <a:b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</a:b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தமிழ்ப்பாடநூல்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அறிமுகம்</a:t>
            </a:r>
            <a:endParaRPr lang="en-US" sz="2400" b="1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19898"/>
            <a:ext cx="8077200" cy="54095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EF91E2"/>
          </a:solidFill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பாடத்தலைப்புகள்</a:t>
            </a:r>
            <a:endParaRPr lang="en-US" sz="24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marL="514350" indent="-514350">
              <a:buNone/>
            </a:pPr>
            <a:endParaRPr lang="en-US" sz="1900" b="1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>
              <a:buNone/>
            </a:pP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>
              <a:buNone/>
            </a:pP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>
              <a:buNone/>
            </a:pP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>
              <a:buNone/>
            </a:pP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>
              <a:buNone/>
            </a:pP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>
              <a:buNone/>
            </a:pP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>
              <a:buNone/>
            </a:pPr>
            <a:endParaRPr lang="en-US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>
              <a:buNone/>
            </a:pP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                                                                                          </a:t>
            </a:r>
          </a:p>
          <a:p>
            <a:pPr marL="514350" indent="-514350"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 algn="r">
              <a:buNone/>
            </a:pPr>
            <a:endParaRPr lang="en-US" sz="1900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 algn="r">
              <a:buNone/>
            </a:pPr>
            <a:r>
              <a:rPr lang="en-US" sz="1900" b="1" dirty="0" err="1" smtClean="0">
                <a:latin typeface="TAU-Paalai" pitchFamily="34" charset="0"/>
                <a:cs typeface="TAU-Paalai" pitchFamily="34" charset="0"/>
              </a:rPr>
              <a:t>வந்த</a:t>
            </a:r>
            <a:r>
              <a:rPr lang="en-US" sz="19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900" b="1" dirty="0" err="1" smtClean="0">
                <a:latin typeface="TAU-Paalai" pitchFamily="34" charset="0"/>
                <a:cs typeface="TAU-Paalai" pitchFamily="34" charset="0"/>
              </a:rPr>
              <a:t>பாதை</a:t>
            </a:r>
            <a:endParaRPr lang="en-US" sz="1900" b="1" dirty="0" smtClean="0">
              <a:latin typeface="TAU-Paalai" pitchFamily="34" charset="0"/>
              <a:cs typeface="TAU-Paalai" pitchFamily="34" charset="0"/>
            </a:endParaRPr>
          </a:p>
          <a:p>
            <a:pPr marL="514350" indent="-514350" algn="r">
              <a:buNone/>
            </a:pPr>
            <a:r>
              <a:rPr lang="en-US" sz="1900" b="1" dirty="0" err="1" smtClean="0">
                <a:latin typeface="TAU-Paalai" pitchFamily="34" charset="0"/>
                <a:cs typeface="TAU-Paalai" pitchFamily="34" charset="0"/>
              </a:rPr>
              <a:t>என்</a:t>
            </a:r>
            <a:r>
              <a:rPr lang="en-US" sz="19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900" b="1" dirty="0" err="1" smtClean="0">
                <a:latin typeface="TAU-Paalai" pitchFamily="34" charset="0"/>
                <a:cs typeface="TAU-Paalai" pitchFamily="34" charset="0"/>
              </a:rPr>
              <a:t>நினைவில்</a:t>
            </a:r>
            <a:endParaRPr lang="en-US" sz="1900" b="1" dirty="0">
              <a:latin typeface="TAU-Paalai" pitchFamily="34" charset="0"/>
              <a:cs typeface="TAU-Paalai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86000" y="457200"/>
          <a:ext cx="4724400" cy="60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/>
                <a:gridCol w="2667000"/>
                <a:gridCol w="1371600"/>
              </a:tblGrid>
              <a:tr h="101600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 smtClean="0">
                          <a:solidFill>
                            <a:srgbClr val="C00000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அழகுத்தோட்டம்</a:t>
                      </a:r>
                      <a:endParaRPr lang="en-US" b="1" dirty="0" smtClean="0">
                        <a:solidFill>
                          <a:srgbClr val="C00000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pPr algn="l"/>
                      <a:endParaRPr lang="en-US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l"/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 smtClean="0">
                          <a:solidFill>
                            <a:srgbClr val="C00000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நண்பரைக்</a:t>
                      </a:r>
                      <a:r>
                        <a:rPr lang="en-US" b="1" dirty="0" smtClean="0">
                          <a:solidFill>
                            <a:srgbClr val="C00000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C00000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கண்டுபிடி</a:t>
                      </a:r>
                      <a:endParaRPr lang="en-US" b="1" dirty="0" smtClean="0">
                        <a:solidFill>
                          <a:srgbClr val="C00000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pPr algn="l"/>
                      <a:endParaRPr lang="en-US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l"/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3</a:t>
                      </a:r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 smtClean="0">
                          <a:solidFill>
                            <a:srgbClr val="C00000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பூம்வண்டி</a:t>
                      </a:r>
                      <a:endParaRPr lang="en-US" b="1" dirty="0" smtClean="0">
                        <a:solidFill>
                          <a:srgbClr val="C00000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pPr algn="l"/>
                      <a:endParaRPr lang="en-US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l"/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4</a:t>
                      </a:r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 smtClean="0">
                          <a:solidFill>
                            <a:srgbClr val="C00000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வாழ்த்தலாம்</a:t>
                      </a:r>
                      <a:r>
                        <a:rPr lang="en-US" b="1" dirty="0" smtClean="0">
                          <a:solidFill>
                            <a:srgbClr val="C00000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C00000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வாங்க</a:t>
                      </a:r>
                      <a:endParaRPr lang="en-US" b="1" dirty="0" smtClean="0">
                        <a:solidFill>
                          <a:srgbClr val="C00000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pPr algn="l"/>
                      <a:endParaRPr lang="en-US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l"/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5</a:t>
                      </a:r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 smtClean="0">
                          <a:solidFill>
                            <a:srgbClr val="C00000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ஓடி</a:t>
                      </a:r>
                      <a:r>
                        <a:rPr lang="en-US" b="1" dirty="0" smtClean="0">
                          <a:solidFill>
                            <a:srgbClr val="C00000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C00000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விளையாடு</a:t>
                      </a:r>
                      <a:r>
                        <a:rPr lang="en-US" b="1" dirty="0" smtClean="0">
                          <a:solidFill>
                            <a:srgbClr val="C00000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C00000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பாப்பா</a:t>
                      </a:r>
                      <a:endParaRPr lang="en-US" b="1" dirty="0" smtClean="0">
                        <a:solidFill>
                          <a:srgbClr val="C00000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pPr algn="l"/>
                      <a:endParaRPr lang="en-US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l"/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6</a:t>
                      </a:r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 smtClean="0">
                          <a:solidFill>
                            <a:srgbClr val="C00000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ஆத்திசூடி</a:t>
                      </a:r>
                      <a:endParaRPr lang="en-US" b="1" dirty="0" smtClean="0">
                        <a:solidFill>
                          <a:srgbClr val="C00000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pPr algn="l"/>
                      <a:endParaRPr lang="en-US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l"/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69F1EE">
                            <a:shade val="30000"/>
                            <a:satMod val="115000"/>
                          </a:srgbClr>
                        </a:gs>
                        <a:gs pos="50000">
                          <a:srgbClr val="69F1EE">
                            <a:shade val="67500"/>
                            <a:satMod val="115000"/>
                          </a:srgbClr>
                        </a:gs>
                        <a:gs pos="100000">
                          <a:srgbClr val="69F1EE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533400"/>
            <a:ext cx="847724" cy="8582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524000"/>
            <a:ext cx="862012" cy="8620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590800"/>
            <a:ext cx="785812" cy="7858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3581400"/>
            <a:ext cx="762000" cy="7495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4495800"/>
            <a:ext cx="762001" cy="8286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3600" y="5486400"/>
            <a:ext cx="673432" cy="3381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67400" y="5638800"/>
            <a:ext cx="825193" cy="685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பாடநூலிலுள்ள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செயல்பாடுகள்</a:t>
            </a:r>
            <a:endParaRPr lang="en-US" sz="2400" dirty="0">
              <a:latin typeface="TAU-Paalai" pitchFamily="34" charset="0"/>
              <a:cs typeface="TAU-Paala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914400"/>
          <a:ext cx="8229600" cy="5649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3926">
                <a:tc>
                  <a:txBody>
                    <a:bodyPr/>
                    <a:lstStyle/>
                    <a:p>
                      <a:r>
                        <a:rPr lang="en-US" sz="1200" b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ஒலித்துப்</a:t>
                      </a:r>
                      <a:r>
                        <a:rPr lang="en-US" sz="1200" b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பழகுக</a:t>
                      </a:r>
                      <a:r>
                        <a:rPr lang="en-US" sz="1200" b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(</a:t>
                      </a:r>
                      <a:r>
                        <a:rPr lang="en-US" sz="1200" b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சொற்கள்</a:t>
                      </a:r>
                      <a:r>
                        <a:rPr lang="en-US" sz="1200" b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)</a:t>
                      </a:r>
                      <a:endParaRPr lang="en-US" sz="1200" b="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எழுதிப்</a:t>
                      </a:r>
                      <a:r>
                        <a:rPr lang="en-US" sz="1200" b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பழகுக</a:t>
                      </a:r>
                      <a:endParaRPr lang="en-US" sz="1200" b="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3926"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படத்தை</a:t>
                      </a:r>
                      <a:r>
                        <a:rPr lang="en-US" sz="12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உரிய</a:t>
                      </a:r>
                      <a:r>
                        <a:rPr lang="en-US" sz="12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சொல்லுடன்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இணைக்க</a:t>
                      </a:r>
                      <a:endParaRPr lang="en-US" sz="12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பொருத்தமான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குறியிடுக</a:t>
                      </a:r>
                      <a:endParaRPr lang="en-US" sz="12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3926"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பேசுவோம்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வாங்க</a:t>
                      </a:r>
                      <a:endParaRPr lang="en-US" sz="12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பொருத்துக</a:t>
                      </a:r>
                      <a:endParaRPr lang="en-US" sz="12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23496"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உனக்குப்</a:t>
                      </a:r>
                      <a:r>
                        <a:rPr lang="en-US" sz="12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பிடித்த</a:t>
                      </a:r>
                      <a:r>
                        <a:rPr lang="en-US" sz="12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வருணனைத்</a:t>
                      </a:r>
                      <a:r>
                        <a:rPr lang="en-US" sz="12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தொடரைக்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குறியிடுக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.</a:t>
                      </a:r>
                      <a:r>
                        <a:rPr lang="en-US" sz="12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endParaRPr lang="en-US" sz="12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வாய்மொழியாக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விடை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தருக</a:t>
                      </a:r>
                      <a:endParaRPr lang="en-US" sz="12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23496"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படத்திற்குப்</a:t>
                      </a:r>
                      <a:r>
                        <a:rPr lang="en-US" sz="12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பொருத்தமான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வருணனைத்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தொடரை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எழுதுக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.</a:t>
                      </a:r>
                      <a:endParaRPr lang="en-US" sz="12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விடை</a:t>
                      </a:r>
                      <a:r>
                        <a:rPr lang="en-US" sz="12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எழுதுக</a:t>
                      </a:r>
                      <a:endParaRPr lang="en-US" sz="12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99141"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சொல்லோடு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விளையாடு</a:t>
                      </a:r>
                      <a:endParaRPr lang="en-US" sz="12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வேறுபாடுகளைக்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கண்டறிந்து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வட்டமிடுக</a:t>
                      </a:r>
                      <a:endParaRPr lang="en-US" sz="12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3926"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உரிய</a:t>
                      </a:r>
                      <a:r>
                        <a:rPr lang="en-US" sz="12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எழுத்தை</a:t>
                      </a:r>
                      <a:r>
                        <a:rPr lang="en-US" sz="12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எழுதி</a:t>
                      </a:r>
                      <a:r>
                        <a:rPr lang="en-US" sz="12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நிரப்புக</a:t>
                      </a:r>
                      <a:endParaRPr lang="en-US" sz="12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உற்றுநோக்கு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–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சேர்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–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உருவாக்கு</a:t>
                      </a:r>
                      <a:endParaRPr lang="en-US" sz="12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48711"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முடியும்</a:t>
                      </a:r>
                      <a:r>
                        <a:rPr lang="en-US" sz="12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எழுத்தில்</a:t>
                      </a:r>
                      <a:r>
                        <a:rPr lang="en-US" sz="12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தொடங்கும்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சொல்லை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எழுதுக</a:t>
                      </a:r>
                      <a:endParaRPr lang="en-US" sz="12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சேர்ப்போம்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உருவாக்குவோம்</a:t>
                      </a:r>
                      <a:endParaRPr lang="en-US" sz="12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3926"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விரலோவியம்</a:t>
                      </a:r>
                      <a:endParaRPr lang="en-US" sz="12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படித்தும்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எழுதியும்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பழகுக</a:t>
                      </a:r>
                      <a:endParaRPr lang="en-US" sz="12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48711">
                <a:tc>
                  <a:txBody>
                    <a:bodyPr/>
                    <a:lstStyle/>
                    <a:p>
                      <a:r>
                        <a:rPr lang="en-US" sz="1600" b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படம்</a:t>
                      </a:r>
                      <a:r>
                        <a:rPr lang="en-US" sz="1600" b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பார்த்துப்</a:t>
                      </a:r>
                      <a:r>
                        <a:rPr lang="en-US" sz="1600" b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பெயர்</a:t>
                      </a:r>
                      <a:r>
                        <a:rPr lang="en-US" sz="1600" b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எழுதுக</a:t>
                      </a:r>
                      <a:endParaRPr lang="en-US" sz="1600" b="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படம்</a:t>
                      </a:r>
                      <a:r>
                        <a:rPr lang="en-US" sz="12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பார்த்து</a:t>
                      </a:r>
                      <a:r>
                        <a:rPr lang="en-US" sz="12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வேடமிட்டுள்ளவரின்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பெயரைக்</a:t>
                      </a:r>
                      <a:r>
                        <a:rPr lang="en-US" sz="12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கூறு</a:t>
                      </a:r>
                      <a:endParaRPr lang="en-US" sz="12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68367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குறுக்கெழுத்துப்</a:t>
                      </a:r>
                      <a:r>
                        <a:rPr lang="en-US" sz="16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புதிரை</a:t>
                      </a:r>
                      <a:r>
                        <a:rPr lang="en-US" sz="16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நிரப்புக</a:t>
                      </a:r>
                      <a:endParaRPr lang="en-US" sz="16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உரையாடலைக்</a:t>
                      </a:r>
                      <a:r>
                        <a:rPr lang="en-US" sz="16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கவனி</a:t>
                      </a:r>
                      <a:r>
                        <a:rPr lang="en-US" sz="16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. </a:t>
                      </a:r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சரியான</a:t>
                      </a:r>
                      <a:r>
                        <a:rPr lang="en-US" sz="16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தொடருக்குக்</a:t>
                      </a:r>
                      <a:r>
                        <a:rPr lang="en-US" sz="16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√ </a:t>
                      </a:r>
                      <a:r>
                        <a:rPr lang="en-US" sz="16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குறியிடுக</a:t>
                      </a:r>
                      <a:endParaRPr lang="en-US" sz="16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03840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பாடலில்</a:t>
                      </a:r>
                      <a:r>
                        <a:rPr lang="en-US" sz="16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உள்ளபடி</a:t>
                      </a:r>
                      <a:r>
                        <a:rPr lang="en-US" sz="16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பொருத்துக</a:t>
                      </a:r>
                      <a:endParaRPr lang="en-US" sz="16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உரிய</a:t>
                      </a:r>
                      <a:r>
                        <a:rPr lang="en-US" sz="160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தொடரைப்</a:t>
                      </a:r>
                      <a:r>
                        <a:rPr lang="en-US" sz="16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படத்துடன்</a:t>
                      </a:r>
                      <a:r>
                        <a:rPr lang="en-US" sz="16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பொருத்துக</a:t>
                      </a:r>
                      <a:endParaRPr lang="en-US" sz="16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5341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தமிழ்ச்சொல்</a:t>
                      </a:r>
                      <a:r>
                        <a:rPr lang="en-US" sz="16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அறிந்து</a:t>
                      </a:r>
                      <a:r>
                        <a:rPr lang="en-US" sz="1600" baseline="0" dirty="0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பயன்படுத்துவோம்</a:t>
                      </a:r>
                      <a:endParaRPr lang="en-US" sz="1600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00C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</TotalTime>
  <Words>1279</Words>
  <Application>Microsoft Office PowerPoint</Application>
  <PresentationFormat>On-screen Show (4:3)</PresentationFormat>
  <Paragraphs>500</Paragraphs>
  <Slides>36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மொழிப்பாடம் கற்பித்தல் முறைகள், அணுகுமுறைகள், உத்திகள்       2, 3ஆம் வகுப்புத் தமிழ்ப்பாடநூல்கள்  (இரண்டாம் பருவம்)  </vt:lpstr>
      <vt:lpstr>வணக்கம்</vt:lpstr>
      <vt:lpstr>மொழிப்பாடம் கற்பித்தல் முறைகள் </vt:lpstr>
      <vt:lpstr>கற்பித்தல் அணுகுமுறைகள்</vt:lpstr>
      <vt:lpstr>Slide 5</vt:lpstr>
      <vt:lpstr>  மொழிப்பாடம் கற்பிக்கும் படிநிலைகள்</vt:lpstr>
      <vt:lpstr>இரண்டாம் வகுப்பு – இரண்டாம் பருவம் தமிழ்ப்பாடநூல் அறிமுகம்</vt:lpstr>
      <vt:lpstr>Slide 8</vt:lpstr>
      <vt:lpstr>பாடநூலிலுள்ள செயல்பாடுகள்</vt:lpstr>
      <vt:lpstr>பாடநூலிலுள்ள செயல்பாடுகள்</vt:lpstr>
      <vt:lpstr>Slide 11</vt:lpstr>
      <vt:lpstr>Slide 12</vt:lpstr>
      <vt:lpstr>  சொல்லையும் படத்தையும்   படம் பார்த்துப் பெயரை  பொருத்துதல்      எழுதச்செய்தல்  </vt:lpstr>
      <vt:lpstr>பாடல் கற்பித்தல் (மாதிரி)</vt:lpstr>
      <vt:lpstr>  பாடல் கற்பித்தலின் நோக்கம்  </vt:lpstr>
      <vt:lpstr>  எதிர்பார்க்கப்படும் கற்றல் விளைவுகள் </vt:lpstr>
      <vt:lpstr>Slide 17</vt:lpstr>
      <vt:lpstr>Slide 18</vt:lpstr>
      <vt:lpstr>படைப்பாற்றல்  (தகுந்த வருணனைத் தொடர்களை வாழ்வியல் கருத்துகளோடு ஒன்றிணைத்தல்) </vt:lpstr>
      <vt:lpstr> தமிழ்  மூன்றாம் வகுப்பு – இரண்டாம் பருவம் </vt:lpstr>
      <vt:lpstr>பாடத்தலைப்புகள்</vt:lpstr>
      <vt:lpstr>பாடநூலில் அமைந்துள்ள செயல்பாடுகள்</vt:lpstr>
      <vt:lpstr>தொடர்ச்சி….</vt:lpstr>
      <vt:lpstr>மாதிரிச் செயல்பாடுகள்</vt:lpstr>
      <vt:lpstr>Slide 25</vt:lpstr>
      <vt:lpstr>சிந்திக்கலாமா?</vt:lpstr>
      <vt:lpstr>Slide 27</vt:lpstr>
      <vt:lpstr>Slide 28</vt:lpstr>
      <vt:lpstr>Slide 29</vt:lpstr>
      <vt:lpstr>                                                         ஒன்றுபட்டால் உண்டு வாழ்வு  </vt:lpstr>
      <vt:lpstr>Slide 31</vt:lpstr>
      <vt:lpstr>கற்பித்தல் செயல்பாடுகள்</vt:lpstr>
      <vt:lpstr>Slide 33</vt:lpstr>
      <vt:lpstr>Slide 34</vt:lpstr>
      <vt:lpstr>Slide 35</vt:lpstr>
      <vt:lpstr>Slide 36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மொழிப்பாடம் கற்பித்தல் முறைகள், அணுகுமுறைகள், உத்திகள்</dc:title>
  <dc:creator>MALARVIZHI - DIET</dc:creator>
  <cp:lastModifiedBy>DELL</cp:lastModifiedBy>
  <cp:revision>179</cp:revision>
  <dcterms:created xsi:type="dcterms:W3CDTF">2006-08-16T00:00:00Z</dcterms:created>
  <dcterms:modified xsi:type="dcterms:W3CDTF">2019-10-04T07:44:04Z</dcterms:modified>
</cp:coreProperties>
</file>